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74" r:id="rId3"/>
    <p:sldId id="275" r:id="rId4"/>
    <p:sldId id="276" r:id="rId5"/>
    <p:sldId id="277" r:id="rId6"/>
    <p:sldId id="257" r:id="rId7"/>
    <p:sldId id="258" r:id="rId8"/>
    <p:sldId id="259" r:id="rId9"/>
    <p:sldId id="260" r:id="rId10"/>
    <p:sldId id="261" r:id="rId11"/>
    <p:sldId id="273" r:id="rId12"/>
    <p:sldId id="262" r:id="rId13"/>
    <p:sldId id="263" r:id="rId14"/>
    <p:sldId id="264" r:id="rId15"/>
    <p:sldId id="265" r:id="rId16"/>
    <p:sldId id="266" r:id="rId17"/>
    <p:sldId id="267" r:id="rId18"/>
    <p:sldId id="278" r:id="rId19"/>
    <p:sldId id="281" r:id="rId20"/>
    <p:sldId id="282" r:id="rId21"/>
    <p:sldId id="279" r:id="rId22"/>
    <p:sldId id="280" r:id="rId23"/>
    <p:sldId id="268" r:id="rId24"/>
    <p:sldId id="270" r:id="rId25"/>
    <p:sldId id="271" r:id="rId26"/>
    <p:sldId id="283" r:id="rId27"/>
    <p:sldId id="284" r:id="rId28"/>
    <p:sldId id="285" r:id="rId29"/>
    <p:sldId id="286" r:id="rId30"/>
    <p:sldId id="287" r:id="rId31"/>
    <p:sldId id="272" r:id="rId32"/>
    <p:sldId id="291" r:id="rId33"/>
    <p:sldId id="288" r:id="rId34"/>
    <p:sldId id="289" r:id="rId35"/>
    <p:sldId id="290" r:id="rId36"/>
    <p:sldId id="292" r:id="rId37"/>
    <p:sldId id="293" r:id="rId38"/>
    <p:sldId id="298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62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005" y="273600"/>
            <a:ext cx="8229191" cy="11446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005" y="1604700"/>
            <a:ext cx="8229326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300" b="0" strike="noStrike" spc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14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568952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Алгоритм </a:t>
            </a:r>
            <a:r>
              <a:rPr lang="ru-RU" sz="4800" b="1" dirty="0">
                <a:solidFill>
                  <a:srgbClr val="C00000"/>
                </a:solidFill>
              </a:rPr>
              <a:t>написания дополнительной общеобразовательной общеразвивающей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32184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Раздел №1. «Комплекс основных характеристик программы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4248472" cy="547260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записка</a:t>
            </a:r>
          </a:p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программы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своевременность, необходимость, соответствие потребностям времени и в рамках данной направленности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нужна программа?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приоритетные гос. и социальные задачи решает? В соответствии с какими документами разработана?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значимость программы для ребенка, социума, системы образования?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анализе социальных проблем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355976" y="1268760"/>
            <a:ext cx="4608512" cy="5184576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материалах научных исследований;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анализе педагогического опыта;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анализе детского или родительского спроса на дополнительные образовательные услуги;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требованиях модернизации системы образования;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потенциале образовательного учреждения;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социальном заказе муниципального образования и других факторах.</a:t>
            </a:r>
          </a:p>
          <a:p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Актуальность дополнительной общеобразовательной общеразвивающей программы «Как вести за собой» определяется необходимостью подготовки молодежных лидеров – организаторов деятельности детских общественных объединений на современном этапе развития общества.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предлагаемой программы определяется запросом со стороны детей и их родителей на программы художественно-эстетического развития младших школьников.</a:t>
            </a:r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7133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052736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общеобразовательной общеразвивающей программы предполагает: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решение проблем дополнительного образования;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методики преподавания;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педагогические технологии в проведении занятий;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нововведения в формах диагностики и подведения итогов реализации программы и т.д.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Новизна </a:t>
            </a:r>
            <a:r>
              <a:rPr lang="ru-RU" dirty="0"/>
              <a:t>данной программы заключается в том, что в процесс обучения включена проектная деятельность с использованием компьютерных технологий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Сетевое взаимодействие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434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472608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600" b="1" dirty="0" smtClean="0"/>
              <a:t>информация</a:t>
            </a:r>
            <a:r>
              <a:rPr lang="ru-RU" sz="1600" b="1" dirty="0"/>
              <a:t>	о направленности </a:t>
            </a:r>
            <a:r>
              <a:rPr lang="ru-RU" sz="1600" dirty="0"/>
              <a:t>(профиль) </a:t>
            </a:r>
            <a:r>
              <a:rPr lang="ru-RU" sz="1600" dirty="0" smtClean="0"/>
              <a:t>программы</a:t>
            </a:r>
          </a:p>
          <a:p>
            <a:pPr marL="0" lvl="0" indent="0">
              <a:buNone/>
            </a:pPr>
            <a:endParaRPr lang="ru-RU" sz="1600" i="1" dirty="0"/>
          </a:p>
          <a:p>
            <a:pPr marL="0" lvl="0" indent="0">
              <a:buNone/>
            </a:pPr>
            <a:endParaRPr lang="ru-RU" sz="1600" i="1" dirty="0" smtClean="0"/>
          </a:p>
          <a:p>
            <a:pPr marL="0" lvl="0" indent="0">
              <a:buNone/>
            </a:pPr>
            <a:r>
              <a:rPr lang="ru-RU" sz="1600" i="1" dirty="0"/>
              <a:t> </a:t>
            </a:r>
            <a:endParaRPr lang="ru-RU" sz="1600" i="1" dirty="0" smtClean="0"/>
          </a:p>
          <a:p>
            <a:pPr marL="0" lvl="0" indent="0">
              <a:buNone/>
            </a:pPr>
            <a:endParaRPr lang="ru-RU" sz="1600" dirty="0"/>
          </a:p>
          <a:p>
            <a:pPr lvl="0"/>
            <a:r>
              <a:rPr lang="ru-RU" sz="1600" b="1" dirty="0"/>
              <a:t>информация об уровне</a:t>
            </a:r>
            <a:endParaRPr lang="ru-RU" sz="1600" dirty="0"/>
          </a:p>
          <a:p>
            <a:r>
              <a:rPr lang="ru-RU" sz="1600" i="1" dirty="0"/>
              <a:t> </a:t>
            </a:r>
            <a:endParaRPr lang="ru-RU" sz="1600" i="1" dirty="0" smtClean="0"/>
          </a:p>
          <a:p>
            <a:endParaRPr lang="ru-RU" sz="1600" i="1" dirty="0"/>
          </a:p>
          <a:p>
            <a:endParaRPr lang="ru-RU" sz="1600" dirty="0"/>
          </a:p>
          <a:p>
            <a:pPr lvl="0"/>
            <a:r>
              <a:rPr lang="ru-RU" sz="1600" b="1" dirty="0"/>
              <a:t>особенности программы - </a:t>
            </a:r>
            <a:r>
              <a:rPr lang="ru-RU" sz="1600" dirty="0"/>
              <a:t>основные идеи, отличающие программу от существующих, характеризующие	её уникальность (идеи, методы, технологии);</a:t>
            </a:r>
          </a:p>
          <a:p>
            <a:r>
              <a:rPr lang="ru-RU" sz="1600" i="1" dirty="0"/>
              <a:t> 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316288" cy="5256584"/>
          </a:xfrm>
        </p:spPr>
        <p:txBody>
          <a:bodyPr>
            <a:normAutofit lnSpcReduction="10000"/>
          </a:bodyPr>
          <a:lstStyle/>
          <a:p>
            <a:r>
              <a:rPr lang="ru-RU" sz="1400" dirty="0"/>
              <a:t>техническая,	</a:t>
            </a:r>
            <a:r>
              <a:rPr lang="ru-RU" sz="1400" dirty="0" smtClean="0"/>
              <a:t>естественнонаучная</a:t>
            </a:r>
          </a:p>
          <a:p>
            <a:r>
              <a:rPr lang="ru-RU" sz="1400" dirty="0" err="1" smtClean="0"/>
              <a:t>физкультурно</a:t>
            </a:r>
            <a:r>
              <a:rPr lang="ru-RU" sz="1400" dirty="0"/>
              <a:t>	-	спортивная</a:t>
            </a:r>
            <a:r>
              <a:rPr lang="ru-RU" sz="1400" dirty="0" smtClean="0"/>
              <a:t>, художественная</a:t>
            </a:r>
            <a:r>
              <a:rPr lang="ru-RU" sz="1400" dirty="0"/>
              <a:t>, </a:t>
            </a:r>
            <a:endParaRPr lang="ru-RU" sz="1400" dirty="0" smtClean="0"/>
          </a:p>
          <a:p>
            <a:r>
              <a:rPr lang="ru-RU" sz="1400" dirty="0" smtClean="0"/>
              <a:t>туристско-краеведческая</a:t>
            </a:r>
            <a:r>
              <a:rPr lang="ru-RU" sz="1400" dirty="0"/>
              <a:t>, </a:t>
            </a:r>
            <a:endParaRPr lang="ru-RU" sz="1400" dirty="0" smtClean="0"/>
          </a:p>
          <a:p>
            <a:r>
              <a:rPr lang="ru-RU" sz="1400" dirty="0" smtClean="0"/>
              <a:t>социально- </a:t>
            </a:r>
            <a:r>
              <a:rPr lang="ru-RU" sz="1400" b="1" dirty="0" smtClean="0"/>
              <a:t>гуманитарная</a:t>
            </a:r>
            <a:r>
              <a:rPr lang="ru-RU" sz="1400" dirty="0" smtClean="0"/>
              <a:t>;</a:t>
            </a:r>
          </a:p>
          <a:p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r>
              <a:rPr lang="ru-RU" sz="1400" dirty="0" smtClean="0"/>
              <a:t>ознакомительный </a:t>
            </a:r>
            <a:r>
              <a:rPr lang="ru-RU" sz="1400" dirty="0"/>
              <a:t>– базовый – продвинутый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Является ли программа модульной? Сетевой? </a:t>
            </a:r>
            <a:r>
              <a:rPr lang="ru-RU" sz="1400" dirty="0" err="1"/>
              <a:t>Разноуровневой</a:t>
            </a:r>
            <a:r>
              <a:rPr lang="ru-RU" sz="1400" dirty="0"/>
              <a:t>? Интегрированной? И т.д. По каким признакам</a:t>
            </a:r>
            <a:r>
              <a:rPr lang="ru-RU" sz="1400" dirty="0" smtClean="0"/>
              <a:t>?</a:t>
            </a:r>
          </a:p>
          <a:p>
            <a:endParaRPr lang="ru-RU" sz="1400" dirty="0"/>
          </a:p>
          <a:p>
            <a:r>
              <a:rPr lang="ru-RU" sz="1300" dirty="0" smtClean="0"/>
              <a:t>В </a:t>
            </a:r>
            <a:r>
              <a:rPr lang="ru-RU" sz="1300" dirty="0"/>
              <a:t>данном подразделе следует описать наличие предшествующих аналогичных дополнительных образовательных программ и отличие данной программы от программ других авторов, чей опыт использован и </a:t>
            </a:r>
            <a:r>
              <a:rPr lang="ru-RU" sz="1300" dirty="0" err="1"/>
              <a:t>обобщѐн</a:t>
            </a:r>
            <a:r>
              <a:rPr lang="ru-RU" sz="1300" dirty="0"/>
              <a:t>. Нужно указать, как в данной программе расставлены акценты, какие выбраны приоритетные направления.</a:t>
            </a:r>
          </a:p>
          <a:p>
            <a:r>
              <a:rPr lang="ru-RU" sz="1300" b="1" dirty="0"/>
              <a:t>Например: </a:t>
            </a:r>
            <a:r>
              <a:rPr lang="ru-RU" sz="1300" dirty="0"/>
              <a:t>Отличительной особенностью программы является то, что она </a:t>
            </a:r>
            <a:r>
              <a:rPr lang="ru-RU" sz="1300" dirty="0" err="1"/>
              <a:t>даѐт</a:t>
            </a:r>
            <a:r>
              <a:rPr lang="ru-RU" sz="1300" dirty="0"/>
              <a:t> возможность каждому обучающемуся попробовать свои силы в разных (более десяти) видах декоративно-прикладного творчествам.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24555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адресат программы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-</a:t>
            </a:r>
            <a:r>
              <a:rPr lang="ru-RU" sz="2000" b="1" dirty="0"/>
              <a:t>адресат программы </a:t>
            </a:r>
            <a:r>
              <a:rPr lang="ru-RU" sz="2000" dirty="0"/>
              <a:t>– краткие сведения об учащихся по программе, особенности, иные характеристики, состав группы;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800" b="1" dirty="0"/>
              <a:t>Возрастной диапазон:</a:t>
            </a:r>
            <a:endParaRPr lang="ru-RU" sz="1800" dirty="0"/>
          </a:p>
          <a:p>
            <a:r>
              <a:rPr lang="ru-RU" sz="1800" dirty="0"/>
              <a:t>-учет индивидуально-психологических особенностей и состояний учащихся</a:t>
            </a:r>
          </a:p>
          <a:p>
            <a:r>
              <a:rPr lang="ru-RU" sz="1800" dirty="0"/>
              <a:t>-особенности комплектования учебных групп: учащиеся </a:t>
            </a:r>
            <a:r>
              <a:rPr lang="ru-RU" sz="1800" b="1" dirty="0"/>
              <a:t>одного возраста </a:t>
            </a:r>
            <a:r>
              <a:rPr lang="ru-RU" sz="1800" dirty="0"/>
              <a:t>или </a:t>
            </a:r>
            <a:r>
              <a:rPr lang="ru-RU" sz="1800" b="1" dirty="0"/>
              <a:t>разных возрастов </a:t>
            </a:r>
            <a:r>
              <a:rPr lang="ru-RU" sz="1800" dirty="0"/>
              <a:t>(разновозрастные группы), являющиеся </a:t>
            </a:r>
            <a:r>
              <a:rPr lang="ru-RU" sz="1800" b="1" dirty="0"/>
              <a:t>основным составом </a:t>
            </a:r>
            <a:r>
              <a:rPr lang="ru-RU" sz="1800" dirty="0"/>
              <a:t>объединения (например, клубы, кружки, лаборатории, студии, оркестры, творческие коллективы, ансамбли, театры) (далее – объединения), а также </a:t>
            </a:r>
            <a:r>
              <a:rPr lang="ru-RU" sz="1800" b="1" dirty="0"/>
              <a:t>индивидуально </a:t>
            </a:r>
            <a:r>
              <a:rPr lang="ru-RU" sz="1800" dirty="0"/>
              <a:t>(Приказ №196, п. 7); состав группы (постоянный, переменный и др.)</a:t>
            </a:r>
          </a:p>
          <a:p>
            <a:r>
              <a:rPr lang="ru-RU" sz="1800" dirty="0"/>
              <a:t>- возможность реализации </a:t>
            </a:r>
            <a:r>
              <a:rPr lang="ru-RU" sz="1800" b="1" dirty="0"/>
              <a:t>индивидуального образовательного маршрута</a:t>
            </a:r>
            <a:endParaRPr lang="ru-RU" sz="1800" dirty="0"/>
          </a:p>
          <a:p>
            <a:r>
              <a:rPr lang="ru-RU" sz="1800" dirty="0"/>
              <a:t>обучающегося (для продвинутого и адаптированных ДОП)</a:t>
            </a:r>
          </a:p>
          <a:p>
            <a:r>
              <a:rPr lang="ru-RU" sz="1800" dirty="0"/>
              <a:t>-одновозрастные или разновозрастные группы-возможность участия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485351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формы обучения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- формы обучения – способы взаимодействия участников образовательного процесса (занятие, семинар, экскурсия, др.)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-очная, очно-заочная или заочная форма (Закон №273-ФЗ, гл. 2, ст. 17, п. 2), а также</a:t>
            </a:r>
          </a:p>
          <a:p>
            <a:r>
              <a:rPr lang="ru-RU" dirty="0"/>
              <a:t>«допускается сочетание различных форм получения образования, и форм обучения», дистанционная форма (Закон №273-ФЗ, гл. 2, ст. 17, п. 4);</a:t>
            </a:r>
          </a:p>
          <a:p>
            <a:r>
              <a:rPr lang="ru-RU" b="1" dirty="0"/>
              <a:t>Возможность организации образовательного процесса </a:t>
            </a:r>
            <a:r>
              <a:rPr lang="ru-RU" dirty="0"/>
              <a:t>в соответствии с индивидуальными учебными планами в объединениях по интересам (Приказ № 196. п. 7)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418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-</a:t>
            </a:r>
            <a:r>
              <a:rPr lang="ru-RU" sz="2800" b="1" dirty="0"/>
              <a:t>объём и срок освоения программы </a:t>
            </a:r>
            <a:r>
              <a:rPr lang="ru-RU" sz="2800" dirty="0"/>
              <a:t>-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общее количество учебных	часов,</a:t>
            </a:r>
          </a:p>
          <a:p>
            <a:r>
              <a:rPr lang="ru-RU" sz="1800" dirty="0"/>
              <a:t>запланированных на весь </a:t>
            </a:r>
            <a:r>
              <a:rPr lang="ru-RU" sz="1800" dirty="0" smtClean="0"/>
              <a:t>период обучения</a:t>
            </a:r>
            <a:r>
              <a:rPr lang="ru-RU" sz="1800" dirty="0"/>
              <a:t> </a:t>
            </a:r>
            <a:r>
              <a:rPr lang="ru-RU" sz="1800" dirty="0" smtClean="0"/>
              <a:t>и </a:t>
            </a:r>
            <a:r>
              <a:rPr lang="ru-RU" sz="1800" dirty="0"/>
              <a:t>необходимых для освоения </a:t>
            </a:r>
            <a:r>
              <a:rPr lang="ru-RU" sz="1800" dirty="0" smtClean="0"/>
              <a:t>программы;</a:t>
            </a:r>
          </a:p>
          <a:p>
            <a:pPr marL="0" indent="0">
              <a:buNone/>
            </a:pPr>
            <a:endParaRPr lang="ru-RU" sz="1800" dirty="0" smtClean="0"/>
          </a:p>
          <a:p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r>
              <a:rPr lang="ru-RU" sz="1800" dirty="0"/>
              <a:t>-</a:t>
            </a:r>
            <a:r>
              <a:rPr lang="ru-RU" sz="1800" dirty="0" smtClean="0"/>
              <a:t>режим занятий</a:t>
            </a:r>
            <a:r>
              <a:rPr lang="ru-RU" sz="1800" dirty="0"/>
              <a:t>, периодичность	</a:t>
            </a:r>
            <a:r>
              <a:rPr lang="ru-RU" sz="1800" dirty="0" smtClean="0"/>
              <a:t>и </a:t>
            </a:r>
            <a:r>
              <a:rPr lang="ru-RU" sz="1800" dirty="0"/>
              <a:t>продолжительность занятий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В рамках ПФДО рекомендуемая оптимальная продолжительность – не более 1 года. Объём и срок реализации программы определяется содержанием и прогнозируемыми результатами	программы;	характеризуется	продолжительностью	программы (количество месяцев, лет, необходимых для ее освоения)</a:t>
            </a:r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r>
              <a:rPr lang="ru-RU" dirty="0"/>
              <a:t>Указать общее количество часов в год; количество часов и занятий в неделю,</a:t>
            </a:r>
          </a:p>
          <a:p>
            <a:r>
              <a:rPr lang="ru-RU" b="1" dirty="0"/>
              <a:t>периодичность и продолжительность занятий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7984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Особое внимание!!!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Использование дистанционных технологий при реализации программы</a:t>
            </a:r>
          </a:p>
          <a:p>
            <a:pPr lvl="0"/>
            <a:r>
              <a:rPr lang="ru-RU" dirty="0"/>
              <a:t>Сетевая форма реализации ДОП:</a:t>
            </a:r>
          </a:p>
          <a:p>
            <a:r>
              <a:rPr lang="ru-RU" dirty="0"/>
              <a:t>- интерактивность, преемственность содержание программы, уровень обеспечения сетевого взаимодействия</a:t>
            </a:r>
          </a:p>
          <a:p>
            <a:r>
              <a:rPr lang="ru-RU" dirty="0"/>
              <a:t>-модульный принцип построения программы</a:t>
            </a:r>
          </a:p>
          <a:p>
            <a:r>
              <a:rPr lang="ru-RU" dirty="0" err="1" smtClean="0"/>
              <a:t>Разноуровневая</a:t>
            </a:r>
            <a:r>
              <a:rPr lang="ru-RU" dirty="0" smtClean="0"/>
              <a:t> </a:t>
            </a:r>
            <a:r>
              <a:rPr lang="ru-RU" dirty="0"/>
              <a:t>ДОП:</a:t>
            </a:r>
          </a:p>
          <a:p>
            <a:pPr lvl="0"/>
            <a:r>
              <a:rPr lang="ru-RU" dirty="0"/>
              <a:t>описание процедур, посредством которых присваиваются уровни освоения учащимися программы;</a:t>
            </a:r>
          </a:p>
          <a:p>
            <a:r>
              <a:rPr lang="ru-RU" dirty="0"/>
              <a:t>-вариативность содержания ДОП, возможность выбора и построения индивидуального образовательного маршрута;</a:t>
            </a:r>
          </a:p>
          <a:p>
            <a:pPr lvl="0"/>
            <a:r>
              <a:rPr lang="ru-RU" dirty="0"/>
              <a:t>представление возможности разным категориям учащихся освоить программу;</a:t>
            </a:r>
          </a:p>
          <a:p>
            <a:pPr lvl="0"/>
            <a:r>
              <a:rPr lang="ru-RU" dirty="0"/>
              <a:t>содержание программы предполагает дифференциацию по принципу уровней сложности;</a:t>
            </a:r>
          </a:p>
          <a:p>
            <a:r>
              <a:rPr lang="ru-RU" dirty="0"/>
              <a:t>оценочные средства программы предполагает дифференциацию по принципу уровней сложности</a:t>
            </a:r>
          </a:p>
        </p:txBody>
      </p:sp>
    </p:spTree>
    <p:extLst>
      <p:ext uri="{BB962C8B-B14F-4D97-AF65-F5344CB8AC3E}">
        <p14:creationId xmlns:p14="http://schemas.microsoft.com/office/powerpoint/2010/main" val="3962325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Цель	и	задачи программы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Цель </a:t>
            </a:r>
            <a:r>
              <a:rPr lang="ru-RU" dirty="0"/>
              <a:t>– это предполагаемый результат реализации программы, к которому надо стремиться.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608512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При    формулировке     цели     следует     избегать     пафосных,</a:t>
            </a:r>
          </a:p>
          <a:p>
            <a:r>
              <a:rPr lang="ru-RU" dirty="0"/>
              <a:t>«глобальных», абстрактных формулировок (типа – гармоничное развитие и </a:t>
            </a:r>
            <a:r>
              <a:rPr lang="ru-RU" dirty="0" err="1"/>
              <a:t>т.п</a:t>
            </a:r>
            <a:r>
              <a:rPr lang="ru-RU" dirty="0"/>
              <a:t>). Цель должна быть </a:t>
            </a:r>
            <a:r>
              <a:rPr lang="ru-RU" b="1" dirty="0"/>
              <a:t>связанна с названием программы</a:t>
            </a:r>
            <a:r>
              <a:rPr lang="ru-RU" dirty="0"/>
              <a:t>, отражать ее основную направленность и желаемый конечный результат.</a:t>
            </a:r>
          </a:p>
        </p:txBody>
      </p:sp>
    </p:spTree>
    <p:extLst>
      <p:ext uri="{BB962C8B-B14F-4D97-AF65-F5344CB8AC3E}">
        <p14:creationId xmlns:p14="http://schemas.microsoft.com/office/powerpoint/2010/main" val="3822609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Задачи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/>
              <a:t>Задачи – «пути» достижения цели – показывают, что нужно сделать, чтобы достичь цели.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35996" y="1240161"/>
            <a:ext cx="4172272" cy="2044823"/>
          </a:xfrm>
        </p:spPr>
        <p:txBody>
          <a:bodyPr>
            <a:normAutofit lnSpcReduction="10000"/>
          </a:bodyPr>
          <a:lstStyle/>
          <a:p>
            <a:r>
              <a:rPr lang="ru-RU" sz="1600" b="1" dirty="0"/>
              <a:t>Задачи = </a:t>
            </a:r>
            <a:r>
              <a:rPr lang="ru-RU" sz="1800" dirty="0"/>
              <a:t>результатам. То, что определено как задача, должно быть</a:t>
            </a:r>
          </a:p>
          <a:p>
            <a:r>
              <a:rPr lang="ru-RU" sz="1800" dirty="0"/>
              <a:t>достигнуто в результате. Если задачи личностные, </a:t>
            </a:r>
            <a:r>
              <a:rPr lang="ru-RU" sz="1800" dirty="0" err="1"/>
              <a:t>метапредметные</a:t>
            </a:r>
            <a:r>
              <a:rPr lang="ru-RU" sz="1800" dirty="0"/>
              <a:t> и предметные, то результаты тоже должны быть такими же.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3284984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личностные – формирование общественной активности личности, гражданской позиции, культуры общения и поведения в социуме, навыков здорового образа жизни и </a:t>
            </a:r>
            <a:r>
              <a:rPr lang="ru-RU" dirty="0" err="1"/>
              <a:t>т.п</a:t>
            </a:r>
            <a:r>
              <a:rPr lang="ru-RU" dirty="0"/>
              <a:t>:</a:t>
            </a:r>
          </a:p>
          <a:p>
            <a:pPr lvl="0"/>
            <a:r>
              <a:rPr lang="ru-RU" dirty="0" err="1"/>
              <a:t>метапредметные</a:t>
            </a:r>
            <a:r>
              <a:rPr lang="ru-RU" dirty="0"/>
              <a:t>	–	развитие	</a:t>
            </a:r>
            <a:r>
              <a:rPr lang="ru-RU" dirty="0" smtClean="0"/>
              <a:t>мотивации</a:t>
            </a:r>
            <a:r>
              <a:rPr lang="ru-RU" dirty="0"/>
              <a:t> </a:t>
            </a:r>
            <a:r>
              <a:rPr lang="ru-RU" dirty="0" smtClean="0"/>
              <a:t>к определенному</a:t>
            </a:r>
            <a:r>
              <a:rPr lang="ru-RU" dirty="0"/>
              <a:t>	</a:t>
            </a:r>
            <a:r>
              <a:rPr lang="ru-RU" dirty="0" smtClean="0"/>
              <a:t>виду деятельности</a:t>
            </a:r>
            <a:r>
              <a:rPr lang="ru-RU" dirty="0"/>
              <a:t>,	потребности	в	саморазвитии, самостоятельности, ответственности, активности, аккуратности и </a:t>
            </a:r>
            <a:r>
              <a:rPr lang="ru-RU" dirty="0" err="1"/>
              <a:t>т.п</a:t>
            </a:r>
            <a:endParaRPr lang="ru-RU" dirty="0"/>
          </a:p>
          <a:p>
            <a:r>
              <a:rPr lang="ru-RU" dirty="0"/>
              <a:t>-предметные – развитие познавательного интереса к чему-либо, включение в познавательную деятельность, приобретение определенных знаний, умений, навыков, компетенций и т.п..</a:t>
            </a:r>
          </a:p>
          <a:p>
            <a:r>
              <a:rPr lang="ru-RU" b="1" dirty="0"/>
              <a:t>Задачи должны быть соотнесены с прогнозируемыми результатами</a:t>
            </a:r>
            <a:r>
              <a:rPr lang="ru-RU" b="1" dirty="0" smtClean="0"/>
              <a:t>.(планируемым)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782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Формулировать задачи следует в едином ключе, придерживаясь во всех формулировках одной грамматической формы:</a:t>
            </a:r>
            <a:br>
              <a:rPr lang="ru-RU" sz="2400" b="1" dirty="0"/>
            </a:br>
            <a:endParaRPr lang="ru-RU" sz="24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871418"/>
              </p:ext>
            </p:extLst>
          </p:nvPr>
        </p:nvGraphicFramePr>
        <p:xfrm>
          <a:off x="395536" y="1628800"/>
          <a:ext cx="8352927" cy="50429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36530"/>
                <a:gridCol w="4616397"/>
              </a:tblGrid>
              <a:tr h="775833">
                <a:tc>
                  <a:txBody>
                    <a:bodyPr/>
                    <a:lstStyle/>
                    <a:p>
                      <a:pPr marR="1257935"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Глаголы</a:t>
                      </a:r>
                      <a:endParaRPr lang="ru-RU" sz="3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8580"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Существительные</a:t>
                      </a:r>
                      <a:endParaRPr lang="ru-RU" sz="3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267079">
                <a:tc>
                  <a:txBody>
                    <a:bodyPr/>
                    <a:lstStyle/>
                    <a:p>
                      <a:pPr marR="60960"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способствовать, развивать, приобщать, воспитывать,</a:t>
                      </a:r>
                      <a:r>
                        <a:rPr lang="ru-RU" sz="2400" spc="5">
                          <a:effectLst/>
                        </a:rPr>
                        <a:t> </a:t>
                      </a:r>
                      <a:r>
                        <a:rPr lang="ru-RU" sz="2400">
                          <a:effectLst/>
                        </a:rPr>
                        <a:t>обучить,</a:t>
                      </a:r>
                      <a:r>
                        <a:rPr lang="ru-RU" sz="2400" spc="5">
                          <a:effectLst/>
                        </a:rPr>
                        <a:t> </a:t>
                      </a:r>
                      <a:r>
                        <a:rPr lang="ru-RU" sz="2400">
                          <a:effectLst/>
                        </a:rPr>
                        <a:t>сформировать,</a:t>
                      </a:r>
                      <a:r>
                        <a:rPr lang="ru-RU" sz="2400" spc="5">
                          <a:effectLst/>
                        </a:rPr>
                        <a:t> </a:t>
                      </a:r>
                      <a:r>
                        <a:rPr lang="ru-RU" sz="2400">
                          <a:effectLst/>
                        </a:rPr>
                        <a:t>обеспечить,</a:t>
                      </a:r>
                      <a:r>
                        <a:rPr lang="ru-RU" sz="2400" spc="5">
                          <a:effectLst/>
                        </a:rPr>
                        <a:t> </a:t>
                      </a:r>
                      <a:r>
                        <a:rPr lang="ru-RU" sz="2400">
                          <a:effectLst/>
                        </a:rPr>
                        <a:t>поддержать,</a:t>
                      </a:r>
                      <a:r>
                        <a:rPr lang="ru-RU" sz="2400" spc="5">
                          <a:effectLst/>
                        </a:rPr>
                        <a:t> </a:t>
                      </a:r>
                      <a:r>
                        <a:rPr lang="ru-RU" sz="2400">
                          <a:effectLst/>
                        </a:rPr>
                        <a:t>расширить,</a:t>
                      </a:r>
                      <a:r>
                        <a:rPr lang="ru-RU" sz="2400" spc="110">
                          <a:effectLst/>
                        </a:rPr>
                        <a:t> </a:t>
                      </a:r>
                      <a:r>
                        <a:rPr lang="ru-RU" sz="2400">
                          <a:effectLst/>
                        </a:rPr>
                        <a:t>углубить,</a:t>
                      </a:r>
                      <a:r>
                        <a:rPr lang="ru-RU" sz="2400" spc="95">
                          <a:effectLst/>
                        </a:rPr>
                        <a:t> </a:t>
                      </a:r>
                      <a:r>
                        <a:rPr lang="ru-RU" sz="2400">
                          <a:effectLst/>
                        </a:rPr>
                        <a:t>познакомить,</a:t>
                      </a:r>
                      <a:r>
                        <a:rPr lang="ru-RU" sz="2400" spc="95">
                          <a:effectLst/>
                        </a:rPr>
                        <a:t> </a:t>
                      </a:r>
                      <a:r>
                        <a:rPr lang="ru-RU" sz="2400">
                          <a:effectLst/>
                        </a:rPr>
                        <a:t>предоставить</a:t>
                      </a:r>
                      <a:endParaRPr lang="ru-RU" sz="3200">
                        <a:effectLst/>
                      </a:endParaRPr>
                    </a:p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возможность</a:t>
                      </a:r>
                      <a:r>
                        <a:rPr lang="ru-RU" sz="2400" spc="-10">
                          <a:effectLst/>
                        </a:rPr>
                        <a:t> </a:t>
                      </a:r>
                      <a:r>
                        <a:rPr lang="ru-RU" sz="2400">
                          <a:effectLst/>
                        </a:rPr>
                        <a:t>и</a:t>
                      </a:r>
                      <a:r>
                        <a:rPr lang="ru-RU" sz="2400" spc="-15">
                          <a:effectLst/>
                        </a:rPr>
                        <a:t> </a:t>
                      </a:r>
                      <a:r>
                        <a:rPr lang="ru-RU" sz="2400">
                          <a:effectLst/>
                        </a:rPr>
                        <a:t>т.д.</a:t>
                      </a:r>
                      <a:endParaRPr lang="ru-RU" sz="3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помощь,</a:t>
                      </a:r>
                      <a:r>
                        <a:rPr lang="ru-RU" sz="2400" spc="5" dirty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развитие,</a:t>
                      </a:r>
                      <a:r>
                        <a:rPr lang="ru-RU" sz="2400" spc="5" dirty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приобщение,</a:t>
                      </a:r>
                      <a:r>
                        <a:rPr lang="ru-RU" sz="2400" spc="5" dirty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воспитание,</a:t>
                      </a:r>
                      <a:r>
                        <a:rPr lang="ru-RU" sz="2400" spc="5" dirty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обучение,</a:t>
                      </a:r>
                      <a:r>
                        <a:rPr lang="ru-RU" sz="2400" spc="-235" dirty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формирование, обеспечение, поддержка, расширение, углубление,</a:t>
                      </a:r>
                      <a:r>
                        <a:rPr lang="ru-RU" sz="2400" spc="-235" dirty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знакомство, предоставление</a:t>
                      </a:r>
                      <a:r>
                        <a:rPr lang="ru-RU" sz="2400" spc="5" dirty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возможности</a:t>
                      </a:r>
                      <a:r>
                        <a:rPr lang="ru-RU" sz="2400" spc="-5" dirty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и т.д.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27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>
            <a:extLst>
              <a:ext uri="{FF2B5EF4-FFF2-40B4-BE49-F238E27FC236}">
                <a16:creationId xmlns:a16="http://schemas.microsoft.com/office/drawing/2014/main" xmlns="" id="{ED3E5548-C6FF-9C49-A680-7281A6369523}"/>
              </a:ext>
            </a:extLst>
          </p:cNvPr>
          <p:cNvSpPr/>
          <p:nvPr/>
        </p:nvSpPr>
        <p:spPr>
          <a:xfrm>
            <a:off x="611560" y="438894"/>
            <a:ext cx="7992888" cy="414404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29938" tIns="29938" rIns="29938" bIns="29938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300" b="1" spc="-36" dirty="0">
                <a:solidFill>
                  <a:srgbClr val="43488A"/>
                </a:solidFill>
                <a:latin typeface="PT Sans"/>
              </a:rPr>
              <a:t>Концептуальные и стратегические документы</a:t>
            </a: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xmlns="" id="{60B3931E-9AF0-0842-B389-BD219F23A32C}"/>
              </a:ext>
            </a:extLst>
          </p:cNvPr>
          <p:cNvSpPr/>
          <p:nvPr/>
        </p:nvSpPr>
        <p:spPr>
          <a:xfrm>
            <a:off x="395536" y="636785"/>
            <a:ext cx="8496944" cy="5800494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29938" tIns="29938" rIns="29938" bIns="29938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300" b="1" dirty="0"/>
              <a:t> </a:t>
            </a:r>
            <a:r>
              <a:rPr lang="ru-RU" b="1" dirty="0"/>
              <a:t>Концепция развития дополнительного образования в РФ</a:t>
            </a:r>
          </a:p>
          <a:p>
            <a:pPr>
              <a:buFont typeface="Wingdings" pitchFamily="2" charset="2"/>
              <a:buChar char="Ø"/>
            </a:pP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b="1" dirty="0"/>
              <a:t> Стратегия развития воспитания в РФ до 2025 года</a:t>
            </a:r>
          </a:p>
          <a:p>
            <a:pPr>
              <a:buFont typeface="Wingdings" pitchFamily="2" charset="2"/>
              <a:buChar char="Ø"/>
            </a:pP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b="1" dirty="0"/>
              <a:t> Государственная программа РФ «Развитие образования» на 2018-2025 </a:t>
            </a:r>
            <a:r>
              <a:rPr lang="ru-RU" b="1" dirty="0" err="1"/>
              <a:t>гг</a:t>
            </a:r>
            <a:endParaRPr lang="ru-RU" b="1" dirty="0"/>
          </a:p>
          <a:p>
            <a:pPr>
              <a:buFont typeface="Wingdings" pitchFamily="2" charset="2"/>
              <a:buChar char="Ø"/>
            </a:pP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b="1" dirty="0"/>
              <a:t> Приоритетный проект «Доступное дополнительное образование»</a:t>
            </a:r>
          </a:p>
          <a:p>
            <a:pPr>
              <a:buFont typeface="Wingdings" pitchFamily="2" charset="2"/>
              <a:buChar char="Ø"/>
            </a:pP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b="1" dirty="0"/>
              <a:t> План основных мероприятий до 2020 года, проводимых в рамках «Десятилетия детства»</a:t>
            </a:r>
          </a:p>
          <a:p>
            <a:pPr>
              <a:buFont typeface="Wingdings" pitchFamily="2" charset="2"/>
              <a:buChar char="Ø"/>
            </a:pP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b="1" dirty="0"/>
              <a:t> Национальные проекты («Образование», «Культура», «Спорт» и др.)</a:t>
            </a:r>
          </a:p>
          <a:p>
            <a:pPr>
              <a:buFont typeface="Wingdings" pitchFamily="2" charset="2"/>
              <a:buChar char="Ø"/>
            </a:pP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b="1" dirty="0"/>
              <a:t> Федеральные проекты в рамках НП «Образование» («Успех каждого ребенка» и др.)</a:t>
            </a:r>
          </a:p>
          <a:p>
            <a:pPr>
              <a:buFont typeface="Wingdings" pitchFamily="2" charset="2"/>
              <a:buChar char="Ø"/>
            </a:pP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b="1" dirty="0"/>
              <a:t> Целевая модель развития региональной системы дополнительного образования детей</a:t>
            </a:r>
          </a:p>
          <a:p>
            <a:pPr>
              <a:buFont typeface="Wingdings" pitchFamily="2" charset="2"/>
              <a:buChar char="Ø"/>
            </a:pP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b="1" dirty="0"/>
              <a:t> Концепция развития дополнительного образования до 2030 года (проект)</a:t>
            </a:r>
          </a:p>
          <a:p>
            <a:pPr>
              <a:buFont typeface="Wingdings" pitchFamily="2" charset="2"/>
              <a:buChar char="Ø"/>
            </a:pP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590068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Варианты формулировок задач.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i="1" dirty="0" smtClean="0"/>
              <a:t>Обучающие</a:t>
            </a:r>
            <a:r>
              <a:rPr lang="ru-RU" i="1" dirty="0"/>
              <a:t>:</a:t>
            </a:r>
            <a:endParaRPr lang="ru-RU" dirty="0"/>
          </a:p>
          <a:p>
            <a:pPr lvl="0"/>
            <a:r>
              <a:rPr lang="ru-RU" dirty="0"/>
              <a:t>Способствовать овладению русской народной певческой манерой исполнения.</a:t>
            </a:r>
          </a:p>
          <a:p>
            <a:pPr lvl="0"/>
            <a:r>
              <a:rPr lang="ru-RU" dirty="0"/>
              <a:t>Обучить навыкам танцевального мастерства.</a:t>
            </a:r>
          </a:p>
          <a:p>
            <a:pPr lvl="0"/>
            <a:r>
              <a:rPr lang="ru-RU" dirty="0"/>
              <a:t>Научить правильному дыханию.</a:t>
            </a:r>
          </a:p>
          <a:p>
            <a:r>
              <a:rPr lang="ru-RU" i="1" dirty="0"/>
              <a:t>Развивающие:</a:t>
            </a:r>
            <a:endParaRPr lang="ru-RU" dirty="0"/>
          </a:p>
          <a:p>
            <a:pPr lvl="0"/>
            <a:r>
              <a:rPr lang="ru-RU" dirty="0"/>
              <a:t>Развитие умения думать, умения исследовать, умения общаться, умения взаимодействовать, умения доводить дело до конца и т.д.</a:t>
            </a:r>
          </a:p>
          <a:p>
            <a:pPr lvl="0"/>
            <a:r>
              <a:rPr lang="ru-RU" dirty="0"/>
              <a:t>Развитие артистических, эмоциональных качеств у детей средствами вокальных занятий.</a:t>
            </a:r>
          </a:p>
          <a:p>
            <a:pPr lvl="0"/>
            <a:r>
              <a:rPr lang="ru-RU" dirty="0"/>
              <a:t>Развитие координации, гибкости, пластики, общей физической выносливости.</a:t>
            </a:r>
          </a:p>
          <a:p>
            <a:r>
              <a:rPr lang="ru-RU" i="1" dirty="0"/>
              <a:t>Воспитательные:</a:t>
            </a:r>
            <a:endParaRPr lang="ru-RU" dirty="0"/>
          </a:p>
          <a:p>
            <a:pPr lvl="0"/>
            <a:r>
              <a:rPr lang="ru-RU" dirty="0"/>
              <a:t>Сформировать гражданскую позицию, патриотизм.</a:t>
            </a:r>
          </a:p>
          <a:p>
            <a:pPr lvl="0"/>
            <a:r>
              <a:rPr lang="ru-RU" dirty="0"/>
              <a:t>Воспитать нравственные качества по отношению к окружающим (доброжелательность, чувство товарищества, толерантность и т.д.).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094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СОДЕРЖАНИЕ ПРОГРАММЫ</a:t>
            </a:r>
            <a:endParaRPr lang="ru-RU" sz="32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09418749"/>
              </p:ext>
            </p:extLst>
          </p:nvPr>
        </p:nvGraphicFramePr>
        <p:xfrm>
          <a:off x="4648200" y="1772816"/>
          <a:ext cx="4038600" cy="40324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4038600"/>
              </a:tblGrid>
              <a:tr h="785933"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  <a:tabLst>
                          <a:tab pos="991235" algn="l"/>
                          <a:tab pos="2466975" algn="l"/>
                          <a:tab pos="3223895" algn="l"/>
                          <a:tab pos="3957955" algn="l"/>
                          <a:tab pos="4199890" algn="l"/>
                        </a:tabLst>
                      </a:pPr>
                      <a:r>
                        <a:rPr lang="ru-RU" sz="1800" b="1" dirty="0" smtClean="0">
                          <a:effectLst/>
                        </a:rPr>
                        <a:t>Логичность</a:t>
                      </a:r>
                      <a:r>
                        <a:rPr lang="ru-RU" sz="1800" b="1" baseline="0" dirty="0" smtClean="0"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effectLst/>
                        </a:rPr>
                        <a:t>последовательности</a:t>
                      </a:r>
                      <a:r>
                        <a:rPr lang="ru-RU" sz="1800" b="1" dirty="0">
                          <a:effectLst/>
                        </a:rPr>
                        <a:t>	</a:t>
                      </a:r>
                      <a:r>
                        <a:rPr lang="ru-RU" sz="1800" b="1" dirty="0" smtClean="0">
                          <a:effectLst/>
                        </a:rPr>
                        <a:t>изучения</a:t>
                      </a:r>
                      <a:r>
                        <a:rPr lang="ru-RU" sz="1800" b="1" baseline="0" dirty="0" smtClean="0"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effectLst/>
                        </a:rPr>
                        <a:t>разделов</a:t>
                      </a:r>
                      <a:r>
                        <a:rPr lang="ru-RU" sz="1800" b="1" dirty="0">
                          <a:effectLst/>
                        </a:rPr>
                        <a:t>	</a:t>
                      </a:r>
                      <a:r>
                        <a:rPr lang="ru-RU" sz="1800" b="1" dirty="0" smtClean="0">
                          <a:effectLst/>
                        </a:rPr>
                        <a:t>и</a:t>
                      </a:r>
                      <a:r>
                        <a:rPr lang="ru-RU" sz="1800" b="1" baseline="0" dirty="0" smtClean="0"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effectLst/>
                        </a:rPr>
                        <a:t>тем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85933"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(содержит</a:t>
                      </a:r>
                      <a:r>
                        <a:rPr lang="ru-RU" sz="1800" b="1" spc="340" dirty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название  </a:t>
                      </a:r>
                      <a:r>
                        <a:rPr lang="ru-RU" sz="1800" b="1" spc="15" dirty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разделов  </a:t>
                      </a:r>
                      <a:r>
                        <a:rPr lang="ru-RU" sz="1800" b="1" spc="30" dirty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и  </a:t>
                      </a:r>
                      <a:r>
                        <a:rPr lang="ru-RU" sz="1800" b="1" spc="35" dirty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тем  </a:t>
                      </a:r>
                      <a:r>
                        <a:rPr lang="ru-RU" sz="1800" b="1" spc="25" dirty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программы,  </a:t>
                      </a:r>
                      <a:r>
                        <a:rPr lang="ru-RU" sz="1800" b="1" spc="25" dirty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количество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85933"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  <a:tabLst>
                          <a:tab pos="1190625" algn="l"/>
                          <a:tab pos="1448435" algn="l"/>
                          <a:tab pos="2515870" algn="l"/>
                          <a:tab pos="3088640" algn="l"/>
                          <a:tab pos="371475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теоретических	</a:t>
                      </a:r>
                      <a:r>
                        <a:rPr lang="ru-RU" sz="1800" b="1" dirty="0" smtClean="0">
                          <a:effectLst/>
                        </a:rPr>
                        <a:t>и</a:t>
                      </a:r>
                      <a:r>
                        <a:rPr lang="ru-RU" sz="1800" b="1" baseline="0" dirty="0" smtClean="0"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effectLst/>
                        </a:rPr>
                        <a:t>практических</a:t>
                      </a:r>
                      <a:r>
                        <a:rPr lang="ru-RU" sz="1800" b="1" dirty="0">
                          <a:effectLst/>
                        </a:rPr>
                        <a:t>	часов</a:t>
                      </a:r>
                      <a:r>
                        <a:rPr lang="ru-RU" sz="1800" b="1" dirty="0" smtClean="0">
                          <a:effectLst/>
                        </a:rPr>
                        <a:t>, формы</a:t>
                      </a:r>
                      <a:r>
                        <a:rPr lang="ru-RU" sz="1800" b="1" dirty="0">
                          <a:effectLst/>
                        </a:rPr>
                        <a:t>	аттестации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74649"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(контроля),</a:t>
                      </a:r>
                      <a:r>
                        <a:rPr lang="ru-RU" sz="1800" b="1" spc="-5" dirty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оформляется в</a:t>
                      </a:r>
                      <a:r>
                        <a:rPr lang="ru-RU" sz="1800" b="1" spc="-10" dirty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табличной форме).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387129"/>
              </p:ext>
            </p:extLst>
          </p:nvPr>
        </p:nvGraphicFramePr>
        <p:xfrm>
          <a:off x="539552" y="1700808"/>
          <a:ext cx="3960441" cy="39239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3960441"/>
              </a:tblGrid>
              <a:tr h="564431">
                <a:tc>
                  <a:txBody>
                    <a:bodyPr/>
                    <a:lstStyle/>
                    <a:p>
                      <a:pPr marL="6985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</a:rPr>
                        <a:t>Содержательные</a:t>
                      </a:r>
                      <a:r>
                        <a:rPr lang="ru-RU" sz="1400" b="1" spc="20" dirty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программы</a:t>
                      </a:r>
                      <a:r>
                        <a:rPr lang="ru-RU" sz="1400" b="1" spc="35" dirty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должно</a:t>
                      </a:r>
                      <a:r>
                        <a:rPr lang="ru-RU" sz="1400" b="1" spc="25" dirty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быть</a:t>
                      </a:r>
                      <a:r>
                        <a:rPr lang="ru-RU" sz="1400" b="1" spc="35" dirty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отражено</a:t>
                      </a:r>
                      <a:r>
                        <a:rPr lang="ru-RU" sz="1400" b="1" spc="25" dirty="0">
                          <a:effectLst/>
                        </a:rPr>
                        <a:t> </a:t>
                      </a:r>
                      <a:r>
                        <a:rPr lang="ru-RU" sz="1400" b="1" dirty="0" smtClean="0">
                          <a:effectLst/>
                        </a:rPr>
                        <a:t>в учебном</a:t>
                      </a:r>
                      <a:r>
                        <a:rPr lang="ru-RU" sz="1400" b="1" spc="-15" dirty="0" smtClean="0">
                          <a:effectLst/>
                        </a:rPr>
                        <a:t> </a:t>
                      </a:r>
                      <a:r>
                        <a:rPr lang="ru-RU" sz="1400" b="1" dirty="0" smtClean="0">
                          <a:effectLst/>
                        </a:rPr>
                        <a:t>плане.</a:t>
                      </a:r>
                      <a:endParaRPr lang="ru-RU" sz="12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9583"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9583"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spcAft>
                          <a:spcPts val="0"/>
                        </a:spcAft>
                        <a:tabLst>
                          <a:tab pos="288925" algn="l"/>
                          <a:tab pos="1093470" algn="l"/>
                          <a:tab pos="1601470" algn="l"/>
                          <a:tab pos="2089150" algn="l"/>
                          <a:tab pos="2876550" algn="l"/>
                        </a:tabLst>
                      </a:pPr>
                      <a:r>
                        <a:rPr lang="ru-RU" sz="1400" dirty="0">
                          <a:effectLst/>
                        </a:rPr>
                        <a:t>-	Учебный	план	(УП)	содержит	следующие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9583"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обязательные</a:t>
                      </a:r>
                      <a:r>
                        <a:rPr lang="ru-RU" sz="1400" spc="-2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элементы: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8497"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spcAft>
                          <a:spcPts val="0"/>
                        </a:spcAft>
                        <a:tabLst>
                          <a:tab pos="260350" algn="l"/>
                          <a:tab pos="1026160" algn="l"/>
                          <a:tab pos="2096770" algn="l"/>
                          <a:tab pos="3539490" algn="l"/>
                        </a:tabLst>
                      </a:pPr>
                      <a:r>
                        <a:rPr lang="ru-RU" sz="1400" dirty="0">
                          <a:effectLst/>
                        </a:rPr>
                        <a:t>-	перечень,	трудоемкость,	последовательность	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9583"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spcAft>
                          <a:spcPts val="0"/>
                        </a:spcAft>
                        <a:tabLst>
                          <a:tab pos="1186180" algn="l"/>
                          <a:tab pos="1505585" algn="l"/>
                          <a:tab pos="2291715" algn="l"/>
                          <a:tab pos="3060700" algn="l"/>
                        </a:tabLst>
                      </a:pPr>
                      <a:r>
                        <a:rPr lang="ru-RU" sz="1400" dirty="0">
                          <a:effectLst/>
                        </a:rPr>
                        <a:t>распределение	по	периодам	обучения	учебных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8497"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spcAft>
                          <a:spcPts val="0"/>
                        </a:spcAft>
                        <a:tabLst>
                          <a:tab pos="959485" algn="l"/>
                          <a:tab pos="1609725" algn="l"/>
                          <a:tab pos="2491740" algn="l"/>
                          <a:tab pos="3352165" algn="l"/>
                        </a:tabLst>
                      </a:pPr>
                      <a:r>
                        <a:rPr lang="ru-RU" sz="1400" dirty="0">
                          <a:effectLst/>
                        </a:rPr>
                        <a:t>предметов,	курсов,	дисциплин	(модулей),	тем,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64431"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практики,</a:t>
                      </a:r>
                      <a:r>
                        <a:rPr lang="ru-RU" sz="1400" spc="1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иных</a:t>
                      </a:r>
                      <a:r>
                        <a:rPr lang="ru-RU" sz="1400" spc="1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видов</a:t>
                      </a:r>
                      <a:r>
                        <a:rPr lang="ru-RU" sz="1400" spc="2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учебной</a:t>
                      </a:r>
                      <a:r>
                        <a:rPr lang="ru-RU" sz="1400" spc="3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деятельности</a:t>
                      </a:r>
                      <a:r>
                        <a:rPr lang="ru-RU" sz="1400" spc="2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и</a:t>
                      </a:r>
                      <a:r>
                        <a:rPr lang="ru-RU" sz="1400" spc="3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формы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8497"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аттестации</a:t>
                      </a:r>
                      <a:r>
                        <a:rPr lang="ru-RU" sz="1400" spc="-4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обучающихся</a:t>
                      </a:r>
                      <a:r>
                        <a:rPr lang="ru-RU" sz="1400" spc="-4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(Закон</a:t>
                      </a:r>
                      <a:r>
                        <a:rPr lang="ru-RU" sz="1400" spc="-4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№</a:t>
                      </a:r>
                      <a:r>
                        <a:rPr lang="ru-RU" sz="1400" spc="-5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273–ФЗ,</a:t>
                      </a:r>
                      <a:r>
                        <a:rPr lang="ru-RU" sz="1400" spc="-4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ст.</a:t>
                      </a:r>
                      <a:r>
                        <a:rPr lang="ru-RU" sz="1400" spc="-4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2,</a:t>
                      </a:r>
                      <a:r>
                        <a:rPr lang="ru-RU" sz="1400" spc="-5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п.</a:t>
                      </a:r>
                      <a:r>
                        <a:rPr lang="ru-RU" sz="1400" spc="-4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22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93738">
                <a:tc>
                  <a:txBody>
                    <a:bodyPr/>
                    <a:lstStyle/>
                    <a:p>
                      <a:pPr marL="69850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ст.</a:t>
                      </a:r>
                      <a:r>
                        <a:rPr lang="ru-RU" sz="1400" spc="29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47, п. 5)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9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620688"/>
            <a:ext cx="4464496" cy="60486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реферативное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разделов и тем программы в соответствии с последовательностью, заданной УП, включая описание теоретических и практических частей и форм контроля по каждой теме/разделу.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548680"/>
            <a:ext cx="4752528" cy="583264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Содержание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согласно УП: формулировка и порядок расположения разделов и тем должны полностью соответствовать их формулировке и расположению в УП.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выделить теорию и практику по каждому разделу (теме);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  следует    излагать    назывными    предложениями,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«телеграфно»;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каждого периода (года) обучение оформлять отдельно;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содержании могут размещаться ссылки на приложения (например, на правила выполнения упражнений, репертуар, дидактический материал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содержании могут быть представлены вариативные индивидуальные образовательные маршруты.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должно соответствовать цели и прогнозируемым результатам освоения программы, учитывать особенности учащихся, возможность освоения ими предлагаемого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2677621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Планируемые результаты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244280" cy="478539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части необходимо сформулировать: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знаниям и умениям, которые должен приобрести обучающийся в процессе освоения программы (т. е. что он должен знать и уметь);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и личностные качества, которые могут быть сформированы и развиты у детей в результате занятий по программе;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предметные результаты, которые приобретает обучающийся по итогам освоения программы.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27984" y="1124744"/>
            <a:ext cx="4572000" cy="4525963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формулируются с учетом цели программы как: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требования к знаниям и умениям, приобретаемым в процессе занятий;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-компетенции и личностные качества, которые могут быть сформированы и развиты у детей в результате занятий по программе.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Учесть в ДОП навыки 21 века: работу в команде, умение применять знания, критическое мышление,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коллаборация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формулируются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	учетом	цели	и содержания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1429002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161403"/>
              </p:ext>
            </p:extLst>
          </p:nvPr>
        </p:nvGraphicFramePr>
        <p:xfrm>
          <a:off x="431540" y="496660"/>
          <a:ext cx="8280920" cy="6213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0012"/>
                <a:gridCol w="2495235"/>
                <a:gridCol w="1020816"/>
                <a:gridCol w="1020816"/>
                <a:gridCol w="912013"/>
                <a:gridCol w="1812028"/>
              </a:tblGrid>
              <a:tr h="170509">
                <a:tc rowSpan="3">
                  <a:txBody>
                    <a:bodyPr/>
                    <a:lstStyle/>
                    <a:p>
                      <a:pPr algn="l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 dirty="0">
                          <a:effectLst/>
                        </a:rPr>
                        <a:t>№п/п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Наименование разделов, темы программы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Количество часов по годам обучения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Формы контроля аттестации</a:t>
                      </a:r>
                      <a:endParaRPr lang="ru-RU" sz="8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</a:tr>
              <a:tr h="146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1 год обучения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всего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теория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практика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689">
                <a:tc gridSpan="6"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Раздел № 1 Свободная роспись по ткани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525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 dirty="0">
                          <a:effectLst/>
                        </a:rPr>
                        <a:t>Вводное занятие</a:t>
                      </a:r>
                      <a:endParaRPr lang="ru-RU" sz="1000" spc="15" dirty="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 dirty="0">
                          <a:effectLst/>
                        </a:rPr>
                        <a:t>Теория. Материалы, инструменты, оборудование, техника безопасности.</a:t>
                      </a:r>
                      <a:endParaRPr lang="ru-RU" sz="1000" b="1" spc="1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 dirty="0">
                          <a:effectLst/>
                        </a:rPr>
                        <a:t>1</a:t>
                      </a:r>
                      <a:endParaRPr lang="ru-RU" sz="1000" b="1" spc="1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u="sng" spc="15">
                          <a:effectLst/>
                        </a:rPr>
                        <a:t>0,30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u="sng" spc="15">
                          <a:effectLst/>
                        </a:rPr>
                        <a:t>0,30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1050">
                          <a:effectLst/>
                        </a:rPr>
                        <a:t>Итоговая практическая работа, графическая работа,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1050">
                          <a:effectLst/>
                        </a:rPr>
                        <a:t>тестирование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</a:tr>
              <a:tr h="170509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Свободная роспись по ткани. 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 dirty="0">
                          <a:effectLst/>
                        </a:rPr>
                        <a:t>1</a:t>
                      </a:r>
                      <a:endParaRPr lang="ru-RU" sz="1000" b="1" spc="1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 dirty="0">
                          <a:effectLst/>
                        </a:rPr>
                        <a:t>0,20</a:t>
                      </a:r>
                      <a:endParaRPr lang="ru-RU" sz="1000" b="1" spc="1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0,40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1050">
                          <a:effectLst/>
                        </a:rPr>
                        <a:t>графическая работа,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</a:tr>
              <a:tr h="329873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Знакомство с искусством художественной росписи ткани.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1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 dirty="0">
                          <a:effectLst/>
                        </a:rPr>
                        <a:t>0,20</a:t>
                      </a:r>
                      <a:endParaRPr lang="ru-RU" sz="1000" b="1" spc="1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0,40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1050">
                          <a:effectLst/>
                        </a:rPr>
                        <a:t>тестирование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</a:tr>
              <a:tr h="170509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«Удивительные узоры»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1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0,10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0,40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1050">
                          <a:effectLst/>
                        </a:rPr>
                        <a:t>графическая работа,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</a:tr>
              <a:tr h="160127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Композиция.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1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0,10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0,40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1050" dirty="0">
                          <a:effectLst/>
                        </a:rPr>
                        <a:t>тестирование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</a:tr>
              <a:tr h="458314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Свободная роспись по ткани. Упражнение «Осеннее дерево»</a:t>
                      </a:r>
                      <a:endParaRPr lang="ru-RU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1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0,10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0,40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1050" dirty="0">
                          <a:effectLst/>
                        </a:rPr>
                        <a:t>графическая работа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</a:tr>
              <a:tr h="426271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Свободная роспись по ткани. Натюрморт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1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0,10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0,40</a:t>
                      </a:r>
                      <a:endParaRPr lang="ru-RU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1050" dirty="0">
                          <a:effectLst/>
                        </a:rPr>
                        <a:t>графическая работа Итоговая практическая работа,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</a:tr>
              <a:tr h="220667">
                <a:tc rowSpan="2"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                                                          всего: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7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1,40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5,20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</a:tr>
              <a:tr h="146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1050" b="1" dirty="0">
                          <a:effectLst/>
                        </a:rPr>
                        <a:t>Раздел 2: Холодный батик.(т. </a:t>
                      </a:r>
                      <a:r>
                        <a:rPr lang="ru-RU" sz="1050" b="1" dirty="0" err="1">
                          <a:effectLst/>
                        </a:rPr>
                        <a:t>гутта</a:t>
                      </a:r>
                      <a:r>
                        <a:rPr lang="ru-RU" sz="1050" b="1" dirty="0">
                          <a:effectLst/>
                        </a:rPr>
                        <a:t>)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127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2.1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Холодный батик. «Осенние цветы»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2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0,20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1,40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1050" dirty="0">
                          <a:effectLst/>
                        </a:rPr>
                        <a:t>тестирование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</a:tr>
              <a:tr h="177590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2.2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 «Золотая осень»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4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1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3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практическая работа,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</a:tr>
              <a:tr h="177590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2.3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indent="-2159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0">
                          <a:effectLst/>
                        </a:rPr>
                        <a:t>Стилизация формы и фактур</a:t>
                      </a:r>
                      <a:endParaRPr lang="ru-RU" sz="1000" spc="1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2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0,15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1,45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практическая работа,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</a:tr>
              <a:tr h="177590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2.4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indent="-2159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0">
                          <a:effectLst/>
                        </a:rPr>
                        <a:t>Декоративный натюрморт</a:t>
                      </a:r>
                      <a:endParaRPr lang="ru-RU" sz="1000" spc="1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2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0,30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1,30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практическая работа,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</a:tr>
              <a:tr h="177590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2.5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indent="-2159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0">
                          <a:effectLst/>
                        </a:rPr>
                        <a:t>Декоративное рисование</a:t>
                      </a:r>
                      <a:endParaRPr lang="ru-RU" sz="1000" spc="1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2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0,30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1,30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практическая работа,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</a:tr>
              <a:tr h="190276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2.6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indent="-2159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0">
                          <a:effectLst/>
                        </a:rPr>
                        <a:t>Выполнение композиции «Подводный мир»</a:t>
                      </a:r>
                      <a:endParaRPr lang="ru-RU" sz="1000" spc="1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4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0,30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3,30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практическая работа,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</a:tr>
              <a:tr h="177590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2.7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indent="-2159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0">
                          <a:effectLst/>
                        </a:rPr>
                        <a:t>Оформление работ для выставки</a:t>
                      </a:r>
                      <a:endParaRPr lang="ru-RU" sz="1000" spc="1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1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Оценивание работ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</a:tr>
              <a:tr h="160127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marL="76200" indent="-215900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0">
                          <a:effectLst/>
                        </a:rPr>
                        <a:t>Всего:</a:t>
                      </a:r>
                      <a:endParaRPr lang="ru-RU" sz="1000" spc="1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18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3.05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14,45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</a:tr>
              <a:tr h="146689">
                <a:tc gridSpan="6"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1050">
                          <a:effectLst/>
                        </a:rPr>
                        <a:t>Раздел №3 Способ горячего батика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873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3.1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marL="76200" indent="-2159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0">
                          <a:effectLst/>
                        </a:rPr>
                        <a:t>«Морозные узоры» по готовым эскизам. Техника кракле</a:t>
                      </a:r>
                      <a:endParaRPr lang="ru-RU" sz="1000" spc="1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2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0,30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1,30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практическая работа,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</a:tr>
              <a:tr h="177590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3.2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marL="76200" indent="-2159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0">
                          <a:effectLst/>
                        </a:rPr>
                        <a:t>«Зимний пейзаж»</a:t>
                      </a:r>
                      <a:endParaRPr lang="ru-RU" sz="1000" spc="1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3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практическая работа,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</a:tr>
              <a:tr h="177590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3.3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marL="76200" indent="-2159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0">
                          <a:effectLst/>
                        </a:rPr>
                        <a:t>«Букет» </a:t>
                      </a:r>
                      <a:endParaRPr lang="ru-RU" sz="1000" spc="1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4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практическая работа,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</a:tr>
              <a:tr h="160127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 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</a:tr>
              <a:tr h="160905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Всего</a:t>
                      </a:r>
                      <a:r>
                        <a:rPr lang="ru-RU" sz="1000" spc="15">
                          <a:effectLst/>
                        </a:rPr>
                        <a:t>: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9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2,30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6,30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</a:tr>
              <a:tr h="160127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marL="76200" indent="-2159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0">
                          <a:effectLst/>
                        </a:rPr>
                        <a:t>Итого:</a:t>
                      </a:r>
                      <a:endParaRPr lang="ru-RU" sz="1000" spc="1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36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8,30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spc="15">
                          <a:effectLst/>
                        </a:rPr>
                        <a:t>27,30</a:t>
                      </a:r>
                      <a:endParaRPr lang="ru-RU" sz="1000" b="1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25" marR="25625" marT="0" marB="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979712" y="188883"/>
            <a:ext cx="5184576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963" algn="l"/>
              </a:tabLst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Учебный план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50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Раздел №2 «Комплекс организационно- педагогических условий»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учебный график –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составная часть образовательной программы (Закон № 273- ФЗ, гл. 1, ст. 2, п. 9)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на 1 год и для каждой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группы.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355976" y="1340768"/>
            <a:ext cx="4716016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По ФЗ 273 – обязательная часть образовательной программы,</a:t>
            </a:r>
            <a:endParaRPr lang="ru-RU" dirty="0"/>
          </a:p>
          <a:p>
            <a:r>
              <a:rPr lang="ru-RU" dirty="0"/>
              <a:t>определяющая:</a:t>
            </a:r>
          </a:p>
          <a:p>
            <a:pPr lvl="0"/>
            <a:r>
              <a:rPr lang="ru-RU" dirty="0"/>
              <a:t>количество учебных недель,</a:t>
            </a:r>
          </a:p>
          <a:p>
            <a:pPr lvl="0"/>
            <a:r>
              <a:rPr lang="ru-RU" dirty="0"/>
              <a:t>количество учебных дней,</a:t>
            </a:r>
          </a:p>
          <a:p>
            <a:pPr lvl="0"/>
            <a:r>
              <a:rPr lang="ru-RU" dirty="0"/>
              <a:t>продолжительность каникул,</a:t>
            </a:r>
          </a:p>
          <a:p>
            <a:pPr lvl="0"/>
            <a:r>
              <a:rPr lang="ru-RU" dirty="0"/>
              <a:t>экскурсионные и выездные занятия/сессии,</a:t>
            </a:r>
          </a:p>
          <a:p>
            <a:pPr lvl="0"/>
            <a:r>
              <a:rPr lang="ru-RU" dirty="0"/>
              <a:t>дата начала и окончания занятий по программе, учебных периодов/этапов, модулей</a:t>
            </a:r>
            <a:r>
              <a:rPr lang="ru-RU" dirty="0" smtClean="0"/>
              <a:t>.</a:t>
            </a:r>
            <a:r>
              <a:rPr lang="ru-RU" i="1" dirty="0"/>
              <a:t> </a:t>
            </a:r>
            <a:endParaRPr lang="ru-RU" dirty="0"/>
          </a:p>
          <a:p>
            <a:r>
              <a:rPr lang="ru-RU" dirty="0"/>
              <a:t>Можно оформить как приложение к ДОП, чтобы не утяжелять текст, или в тексте дать универсальную форму, которую педагог будет конкретизировать в процессе реализации программы на каждый учебный год.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872014"/>
              </p:ext>
            </p:extLst>
          </p:nvPr>
        </p:nvGraphicFramePr>
        <p:xfrm>
          <a:off x="755576" y="5301208"/>
          <a:ext cx="7848873" cy="1296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5137"/>
                <a:gridCol w="955137"/>
                <a:gridCol w="831136"/>
                <a:gridCol w="713000"/>
                <a:gridCol w="2137326"/>
                <a:gridCol w="1069082"/>
                <a:gridCol w="1188055"/>
              </a:tblGrid>
              <a:tr h="1296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Число / Месяц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Время проведения занятия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Форма занятия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Кол-во часов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Тема занятий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Место проведения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Форма контроля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558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Календарно- тематический план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Календарно-тематический план </a:t>
            </a:r>
            <a:r>
              <a:rPr lang="ru-RU" dirty="0"/>
              <a:t>составляется на 1 год и обеспечивает:</a:t>
            </a:r>
          </a:p>
          <a:p>
            <a:pPr lvl="0"/>
            <a:r>
              <a:rPr lang="ru-RU" dirty="0"/>
              <a:t>реализацию ДОП в учебном году,</a:t>
            </a:r>
          </a:p>
          <a:p>
            <a:r>
              <a:rPr lang="ru-RU" dirty="0"/>
              <a:t>планирование форм и видов занятий, контроля и т.д.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Нормативными документами предусмотрен для основных образовательных и рабочих программ (ОО, СПО).</a:t>
            </a:r>
          </a:p>
          <a:p>
            <a:r>
              <a:rPr lang="ru-RU" dirty="0"/>
              <a:t>Для ДОД нет указаний по разработке КТП, только локальные акты образовательных организаций.</a:t>
            </a:r>
          </a:p>
          <a:p>
            <a:r>
              <a:rPr lang="ru-RU" dirty="0"/>
              <a:t>КТП – вспомогательный инструмент реализации программы, составляются на 1 год и для каждой группы.</a:t>
            </a:r>
          </a:p>
          <a:p>
            <a:r>
              <a:rPr lang="ru-RU" dirty="0"/>
              <a:t>КТП не может прошиваться вместе с другими разделениями программы, т. к. является временным рабочим инструментом педагога.</a:t>
            </a:r>
          </a:p>
        </p:txBody>
      </p:sp>
    </p:spTree>
    <p:extLst>
      <p:ext uri="{BB962C8B-B14F-4D97-AF65-F5344CB8AC3E}">
        <p14:creationId xmlns:p14="http://schemas.microsoft.com/office/powerpoint/2010/main" val="498451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Условия реализации программы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4038600" cy="4525963"/>
          </a:xfrm>
        </p:spPr>
        <p:txBody>
          <a:bodyPr>
            <a:noAutofit/>
          </a:bodyPr>
          <a:lstStyle/>
          <a:p>
            <a:pPr lvl="0"/>
            <a:r>
              <a:rPr lang="ru-RU" sz="1800" b="1" dirty="0"/>
              <a:t>материально – техническое обеспечение</a:t>
            </a:r>
            <a:endParaRPr lang="ru-RU" sz="1800" dirty="0"/>
          </a:p>
          <a:p>
            <a:endParaRPr lang="ru-RU" sz="1800" i="1" dirty="0" smtClean="0"/>
          </a:p>
          <a:p>
            <a:pPr marL="0" indent="0">
              <a:buNone/>
            </a:pPr>
            <a:r>
              <a:rPr lang="ru-RU" sz="1800" i="1" dirty="0"/>
              <a:t> </a:t>
            </a:r>
            <a:endParaRPr lang="ru-RU" sz="1800" dirty="0"/>
          </a:p>
          <a:p>
            <a:pPr lvl="0"/>
            <a:r>
              <a:rPr lang="ru-RU" sz="1800" b="1" dirty="0"/>
              <a:t>кадровое обеспечение</a:t>
            </a:r>
            <a:endParaRPr lang="ru-RU" sz="1800" dirty="0"/>
          </a:p>
          <a:p>
            <a:pPr marL="0" indent="0">
              <a:buNone/>
            </a:pPr>
            <a:r>
              <a:rPr lang="ru-RU" sz="1800" i="1" dirty="0"/>
              <a:t> </a:t>
            </a:r>
            <a:endParaRPr lang="ru-RU" sz="1800" dirty="0"/>
          </a:p>
          <a:p>
            <a:pPr marL="0" indent="0">
              <a:buNone/>
            </a:pPr>
            <a:r>
              <a:rPr lang="ru-RU" sz="1800" i="1" dirty="0"/>
              <a:t> </a:t>
            </a:r>
            <a:endParaRPr lang="ru-RU" sz="1800" b="1" dirty="0" smtClean="0"/>
          </a:p>
          <a:p>
            <a:r>
              <a:rPr lang="ru-RU" sz="1800" b="1" dirty="0" smtClean="0"/>
              <a:t>информационно </a:t>
            </a:r>
            <a:r>
              <a:rPr lang="ru-RU" sz="1800" b="1" dirty="0"/>
              <a:t>– методическое обеспечение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920" y="1052736"/>
            <a:ext cx="5112568" cy="4853136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помещения для занятий по программе; перечень оборудования, инструментов и материалов, необходимых для реализации программы (в расчете на количество обучающихся);</a:t>
            </a:r>
          </a:p>
          <a:p>
            <a:r>
              <a:rPr lang="ru-RU" sz="1400" i="1" dirty="0"/>
              <a:t> </a:t>
            </a:r>
            <a:endParaRPr lang="ru-RU" sz="1400" dirty="0"/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 перечислить педагогов, занятых в реализации программы, охарактеризовать их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профессионализм, квалификацию, критерии отбора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i="1" dirty="0"/>
              <a:t> </a:t>
            </a:r>
            <a:endParaRPr lang="ru-RU" sz="1400" dirty="0"/>
          </a:p>
          <a:p>
            <a:pPr lvl="0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видео фото. интернет-источники, электронные образовательные ресурсы, внутренние и внешние сетевые ресурсы; методологические и дидактические материалы к темам и разделам программы,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методический комплекс;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методических и дидактических материалов (для работы на занятиях и для самостоятельной работы_, необходимых для достижения целей программы (раздаточные материалы, инструкционные , технологические карты, задания, упражнения, образы изделий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10996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Форма аттестации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4536504" cy="4929411"/>
          </a:xfrm>
        </p:spPr>
        <p:txBody>
          <a:bodyPr>
            <a:noAutofit/>
          </a:bodyPr>
          <a:lstStyle/>
          <a:p>
            <a:r>
              <a:rPr lang="ru-RU" sz="2000" dirty="0"/>
              <a:t>Разрабатываются и обосновываются для определения результативности освоения программы, отражают достижения цели и задач программы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b="1" dirty="0"/>
              <a:t>Формы отслеживания и фиксации результатов</a:t>
            </a:r>
            <a:r>
              <a:rPr lang="ru-RU" sz="2000" dirty="0"/>
              <a:t>.</a:t>
            </a:r>
          </a:p>
          <a:p>
            <a:r>
              <a:rPr lang="ru-RU" sz="2000" i="1" dirty="0"/>
              <a:t> </a:t>
            </a:r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/>
              <a:t>Формы предъявления и демонстрации результатов</a:t>
            </a:r>
            <a:r>
              <a:rPr lang="ru-RU" sz="2000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124744"/>
            <a:ext cx="4608512" cy="5256584"/>
          </a:xfrm>
        </p:spPr>
        <p:txBody>
          <a:bodyPr>
            <a:noAutofit/>
          </a:bodyPr>
          <a:lstStyle/>
          <a:p>
            <a:r>
              <a:rPr lang="ru-RU" sz="1400" dirty="0"/>
              <a:t>Перечисляются согласно учебному плану (УП) ( зачет, творческая работа, выставка, конкурс, фестиваль и др.)</a:t>
            </a:r>
          </a:p>
          <a:p>
            <a:pPr marL="0" indent="0">
              <a:buNone/>
            </a:pPr>
            <a:endParaRPr lang="ru-RU" sz="1400" i="1" dirty="0" smtClean="0"/>
          </a:p>
          <a:p>
            <a:pPr marL="0" indent="0">
              <a:buNone/>
            </a:pPr>
            <a:r>
              <a:rPr lang="ru-RU" sz="1400" i="1" dirty="0"/>
              <a:t> </a:t>
            </a:r>
            <a:endParaRPr lang="ru-RU" sz="1400" dirty="0"/>
          </a:p>
          <a:p>
            <a:pPr marL="0" indent="0">
              <a:buNone/>
            </a:pPr>
            <a:r>
              <a:rPr lang="ru-RU" sz="1400" i="1" dirty="0"/>
              <a:t> </a:t>
            </a:r>
            <a:endParaRPr lang="ru-RU" sz="1400" dirty="0" smtClean="0"/>
          </a:p>
          <a:p>
            <a:r>
              <a:rPr lang="ru-RU" sz="1400" dirty="0" smtClean="0"/>
              <a:t>- </a:t>
            </a:r>
            <a:r>
              <a:rPr lang="ru-RU" sz="1400" dirty="0"/>
              <a:t>аналитическая справка, аудио-, видеозапись, грамота/диплом, дневник наблюдений, журнал посещаемости, маршрутный лист, материал анкетирования и тестирования, методическая разработка, портфолио, перечень готовых работ, протокол соревнований, фото, отзывы детей и родителей, свидетельство (сертификат), статья и др.</a:t>
            </a:r>
          </a:p>
          <a:p>
            <a:r>
              <a:rPr lang="ru-RU" sz="1400" i="1" dirty="0"/>
              <a:t> </a:t>
            </a:r>
            <a:endParaRPr lang="ru-RU" sz="1400" dirty="0"/>
          </a:p>
          <a:p>
            <a:r>
              <a:rPr lang="ru-RU" sz="1400" dirty="0"/>
              <a:t>-аналитический материал/справка по итогам проведения диагностики, выставка, готовое изделие, демонстрация моделей, диагностическая карта, защита творческих работ, конкурс, контрольная работа, концерт, научно – практическая конференция, олимпиада, открытое занятие, отчет итоговый, портфолио, поступление выпускников в профессиональные образовательные организации по профилю, праздник, слёт, соревнование, фестиваль</a:t>
            </a:r>
          </a:p>
          <a:p>
            <a:r>
              <a:rPr lang="ru-RU" sz="1400" dirty="0"/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350860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Оценочные материалы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 данном разделе предъявляется перечень (пакет) диагностических методик, позволяющих определить достижение учащимися планируемых результатов (Закон № 273-ФЗ, ст. 2, п. 9; ст. 47. п. 5)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Оценочные материалы – пакет диагностических методик, позволяющих определить достижение учащимися планируемых результатов; критерии и технологии отслеживания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110458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CF6EAF-AF0D-944C-B142-E8A2AAA3E372}"/>
              </a:ext>
            </a:extLst>
          </p:cNvPr>
          <p:cNvSpPr txBox="1">
            <a:spLocks/>
          </p:cNvSpPr>
          <p:nvPr/>
        </p:nvSpPr>
        <p:spPr>
          <a:xfrm>
            <a:off x="467544" y="1593484"/>
            <a:ext cx="8136904" cy="4532996"/>
          </a:xfrm>
          <a:prstGeom prst="rect">
            <a:avLst/>
          </a:prstGeom>
        </p:spPr>
        <p:txBody>
          <a:bodyPr lIns="38405" tIns="19202" rIns="38405" bIns="19202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000" dirty="0"/>
              <a:t> </a:t>
            </a:r>
            <a:r>
              <a:rPr lang="ru-RU" sz="2000" b="1" dirty="0"/>
              <a:t>ФЗ «Об образовании в РФ»</a:t>
            </a:r>
          </a:p>
          <a:p>
            <a:pPr>
              <a:buFont typeface="Wingdings" pitchFamily="2" charset="2"/>
              <a:buChar char="Ø"/>
            </a:pPr>
            <a:endParaRPr lang="ru-RU" sz="2000" b="1" dirty="0"/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 Порядок осуществления образовательной деятельности по дополнительным общеобразовательным программам</a:t>
            </a:r>
          </a:p>
          <a:p>
            <a:pPr>
              <a:buFont typeface="Wingdings" pitchFamily="2" charset="2"/>
              <a:buChar char="Ø"/>
            </a:pPr>
            <a:endParaRPr lang="ru-RU" sz="2000" b="1" dirty="0"/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Целевая модель развития региональных систем дополнительного образования</a:t>
            </a:r>
          </a:p>
          <a:p>
            <a:pPr>
              <a:buFont typeface="Wingdings" pitchFamily="2" charset="2"/>
              <a:buChar char="Ø"/>
            </a:pPr>
            <a:endParaRPr lang="ru-RU" sz="2000" b="1" dirty="0"/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 Профессиональный стандарт «Педагог дополнительного образования детей и взрослых»</a:t>
            </a:r>
          </a:p>
          <a:p>
            <a:pPr>
              <a:buFont typeface="Wingdings" pitchFamily="2" charset="2"/>
              <a:buChar char="Ø"/>
            </a:pPr>
            <a:endParaRPr lang="ru-RU" sz="2000" b="1" dirty="0"/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 СанПиН (новые)</a:t>
            </a:r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xmlns="" id="{750972E3-985F-6149-8733-86060C9897B6}"/>
              </a:ext>
            </a:extLst>
          </p:cNvPr>
          <p:cNvSpPr/>
          <p:nvPr/>
        </p:nvSpPr>
        <p:spPr>
          <a:xfrm>
            <a:off x="1043608" y="653338"/>
            <a:ext cx="7344816" cy="52212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29938" tIns="29938" rIns="29938" bIns="29938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000" b="1" spc="-36" dirty="0">
                <a:solidFill>
                  <a:srgbClr val="43488A"/>
                </a:solidFill>
                <a:latin typeface="PT Sans"/>
              </a:rPr>
              <a:t>Профильные нормативные акты</a:t>
            </a:r>
          </a:p>
        </p:txBody>
      </p:sp>
    </p:spTree>
    <p:extLst>
      <p:ext uri="{BB962C8B-B14F-4D97-AF65-F5344CB8AC3E}">
        <p14:creationId xmlns:p14="http://schemas.microsoft.com/office/powerpoint/2010/main" val="1418999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Рабочие программы учебных предметов, дисциплин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(модулей)1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/>
              <a:t>программа модуля;</a:t>
            </a:r>
            <a:endParaRPr lang="ru-RU" dirty="0"/>
          </a:p>
          <a:p>
            <a:pPr lvl="0"/>
            <a:r>
              <a:rPr lang="ru-RU" b="1" dirty="0"/>
              <a:t>программа учебного предмета;</a:t>
            </a:r>
            <a:endParaRPr lang="ru-RU" dirty="0"/>
          </a:p>
          <a:p>
            <a:pPr lvl="0"/>
            <a:r>
              <a:rPr lang="ru-RU" b="1" dirty="0"/>
              <a:t>программа дисциплины;</a:t>
            </a:r>
            <a:endParaRPr lang="ru-RU" dirty="0"/>
          </a:p>
          <a:p>
            <a:r>
              <a:rPr lang="ru-RU" b="1" dirty="0"/>
              <a:t>программа учебного процесса.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340768"/>
            <a:ext cx="4474840" cy="518457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этом разделе могут быть представлены программы модулей, курсов, дисциплин, предметов, которые входят в состав модульной, сетевой, интегрированной, комплексной, и т. п программы </a:t>
            </a:r>
            <a:r>
              <a:rPr lang="ru-RU" u="sng" dirty="0"/>
              <a:t>(п. 9.ст.</a:t>
            </a:r>
            <a:r>
              <a:rPr lang="ru-RU" dirty="0"/>
              <a:t> </a:t>
            </a:r>
            <a:r>
              <a:rPr lang="ru-RU" u="sng" dirty="0"/>
              <a:t>2, 5 ст. 47 ФЗ № 273).</a:t>
            </a:r>
            <a:endParaRPr lang="ru-RU" dirty="0"/>
          </a:p>
          <a:p>
            <a:r>
              <a:rPr lang="ru-RU" dirty="0"/>
              <a:t>По аналогии с требованиями к рабочей программе, входящей в состав основной общеобразовательной программы, </a:t>
            </a:r>
            <a:r>
              <a:rPr lang="ru-RU" dirty="0" err="1" smtClean="0"/>
              <a:t>рекомендуется</a:t>
            </a:r>
            <a:r>
              <a:rPr lang="ru-RU" dirty="0" err="1"/>
              <a:t>следующая</a:t>
            </a:r>
            <a:r>
              <a:rPr lang="ru-RU" dirty="0"/>
              <a:t>	структура	программы модуля/курса/дисциплины/предмета:</a:t>
            </a:r>
          </a:p>
          <a:p>
            <a:pPr lvl="0"/>
            <a:r>
              <a:rPr lang="ru-RU" dirty="0"/>
              <a:t>планируемые результаты;</a:t>
            </a:r>
          </a:p>
          <a:p>
            <a:pPr lvl="0"/>
            <a:r>
              <a:rPr lang="ru-RU" dirty="0"/>
              <a:t>содержание модуля/ курса/ дисциплины, предмета;</a:t>
            </a:r>
          </a:p>
          <a:p>
            <a:r>
              <a:rPr lang="ru-RU" dirty="0"/>
              <a:t>тематическое планирование.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1789366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Методические материалы</a:t>
            </a:r>
            <a:r>
              <a:rPr lang="ru-RU" sz="4000" dirty="0">
                <a:solidFill>
                  <a:srgbClr val="C00000"/>
                </a:solidFill>
              </a:rPr>
              <a:t/>
            </a:r>
            <a:br>
              <a:rPr lang="ru-RU" sz="4000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перечень методических и дидактических материалов </a:t>
            </a:r>
            <a:r>
              <a:rPr lang="ru-RU" dirty="0"/>
              <a:t>(для работы на занятиях и для самостоятельной работы), необходимых для достижения целей программы (раздаточные материалы, инструкционные, технологические карты, задания, упражнения, и т. п.)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316288" cy="554461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Методические	материалы	-	</a:t>
            </a:r>
            <a:r>
              <a:rPr lang="ru-RU" dirty="0"/>
              <a:t>методические	виды	продукции, обеспечивающие реализацию программы:</a:t>
            </a:r>
          </a:p>
          <a:p>
            <a:pPr lvl="0"/>
            <a:r>
              <a:rPr lang="ru-RU" dirty="0"/>
              <a:t>указание тематики и формы методологических материалов по программе;</a:t>
            </a:r>
          </a:p>
          <a:p>
            <a:pPr lvl="0"/>
            <a:r>
              <a:rPr lang="ru-RU" dirty="0"/>
              <a:t>описание используемых методик и технологий;</a:t>
            </a:r>
          </a:p>
          <a:p>
            <a:pPr lvl="0"/>
            <a:r>
              <a:rPr lang="ru-RU" dirty="0"/>
              <a:t>современные педагогические и информационные технологии;</a:t>
            </a:r>
          </a:p>
          <a:p>
            <a:pPr lvl="0"/>
            <a:r>
              <a:rPr lang="ru-RU" dirty="0"/>
              <a:t>групповые и индивидуальные методы обучения;</a:t>
            </a:r>
          </a:p>
          <a:p>
            <a:r>
              <a:rPr lang="ru-RU" dirty="0"/>
              <a:t>индивидуальный	учебный	план,	если	это	предусмотрено локальными документами организации (</a:t>
            </a:r>
            <a:r>
              <a:rPr lang="ru-RU" u="sng" dirty="0"/>
              <a:t>п.9 ст.2, п. 5 ст. 47</a:t>
            </a:r>
            <a:r>
              <a:rPr lang="ru-RU" dirty="0"/>
              <a:t> ФЗ №273)</a:t>
            </a:r>
          </a:p>
        </p:txBody>
      </p:sp>
    </p:spTree>
    <p:extLst>
      <p:ext uri="{BB962C8B-B14F-4D97-AF65-F5344CB8AC3E}">
        <p14:creationId xmlns:p14="http://schemas.microsoft.com/office/powerpoint/2010/main" val="557646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Формы проведения занятий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83346412"/>
              </p:ext>
            </p:extLst>
          </p:nvPr>
        </p:nvGraphicFramePr>
        <p:xfrm>
          <a:off x="457200" y="1052734"/>
          <a:ext cx="8507288" cy="55446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911032"/>
                <a:gridCol w="2685224"/>
                <a:gridCol w="2911032"/>
              </a:tblGrid>
              <a:tr h="210270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акция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круглый</a:t>
                      </a:r>
                      <a:r>
                        <a:rPr lang="ru-RU" sz="1400" b="1" spc="-15">
                          <a:effectLst/>
                        </a:rPr>
                        <a:t> </a:t>
                      </a:r>
                      <a:r>
                        <a:rPr lang="ru-RU" sz="1400" b="1">
                          <a:effectLst/>
                        </a:rPr>
                        <a:t>стол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сбор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0270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аукцион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круиз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семинар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0270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бенефис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лабораторное</a:t>
                      </a:r>
                      <a:r>
                        <a:rPr lang="ru-RU" sz="1400" b="1" spc="-25" dirty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занятие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сказка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0270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беседа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эвристическая</a:t>
                      </a:r>
                      <a:r>
                        <a:rPr lang="ru-RU" sz="1400" b="1" spc="-15" dirty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лекция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смотрины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0270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вернисаж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мастер-класс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соревнование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0270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Викторина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«мозговой</a:t>
                      </a:r>
                      <a:r>
                        <a:rPr lang="ru-RU" sz="1400" b="1" spc="-15">
                          <a:effectLst/>
                        </a:rPr>
                        <a:t> </a:t>
                      </a:r>
                      <a:r>
                        <a:rPr lang="ru-RU" sz="1400" b="1">
                          <a:effectLst/>
                        </a:rPr>
                        <a:t>штурм»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спектакль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46406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встреча</a:t>
                      </a:r>
                      <a:r>
                        <a:rPr lang="ru-RU" sz="1400" b="1" spc="-20">
                          <a:effectLst/>
                        </a:rPr>
                        <a:t> </a:t>
                      </a:r>
                      <a:r>
                        <a:rPr lang="ru-RU" sz="1400" b="1">
                          <a:effectLst/>
                        </a:rPr>
                        <a:t>с</a:t>
                      </a:r>
                      <a:r>
                        <a:rPr lang="ru-RU" sz="1400" b="1" spc="-15">
                          <a:effectLst/>
                        </a:rPr>
                        <a:t> </a:t>
                      </a:r>
                      <a:r>
                        <a:rPr lang="ru-RU" sz="1400" b="1">
                          <a:effectLst/>
                        </a:rPr>
                        <a:t>интересными</a:t>
                      </a:r>
                      <a:r>
                        <a:rPr lang="ru-RU" sz="1400" b="1" spc="-15">
                          <a:effectLst/>
                        </a:rPr>
                        <a:t> </a:t>
                      </a:r>
                      <a:r>
                        <a:rPr lang="ru-RU" sz="1400" b="1">
                          <a:effectLst/>
                        </a:rPr>
                        <a:t>людьми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наблюдение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студия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0270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выставка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олимпиада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творческая</a:t>
                      </a:r>
                      <a:r>
                        <a:rPr lang="ru-RU" sz="1400" b="1" spc="-30" dirty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встреча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0270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галерея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открытое</a:t>
                      </a:r>
                      <a:r>
                        <a:rPr lang="ru-RU" sz="1400" b="1" spc="-20">
                          <a:effectLst/>
                        </a:rPr>
                        <a:t> </a:t>
                      </a:r>
                      <a:r>
                        <a:rPr lang="ru-RU" sz="1400" b="1">
                          <a:effectLst/>
                        </a:rPr>
                        <a:t>занятие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творческая</a:t>
                      </a:r>
                      <a:r>
                        <a:rPr lang="ru-RU" sz="1400" b="1" spc="-25" dirty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мастерская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0270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гостиная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посиделки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творческий</a:t>
                      </a:r>
                      <a:r>
                        <a:rPr lang="ru-RU" sz="1400" b="1" spc="-20" dirty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отчет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46406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диспут,</a:t>
                      </a:r>
                      <a:r>
                        <a:rPr lang="ru-RU" sz="1400" b="1" spc="-25">
                          <a:effectLst/>
                        </a:rPr>
                        <a:t> </a:t>
                      </a:r>
                      <a:r>
                        <a:rPr lang="ru-RU" sz="1400" b="1">
                          <a:effectLst/>
                        </a:rPr>
                        <a:t>дискуссия,</a:t>
                      </a:r>
                      <a:r>
                        <a:rPr lang="ru-RU" sz="1400" b="1" spc="-20">
                          <a:effectLst/>
                        </a:rPr>
                        <a:t> </a:t>
                      </a:r>
                      <a:r>
                        <a:rPr lang="ru-RU" sz="1400" b="1">
                          <a:effectLst/>
                        </a:rPr>
                        <a:t>обсуждение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поход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тренинг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0270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занятие-игра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праздник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турнир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0270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защита</a:t>
                      </a:r>
                      <a:r>
                        <a:rPr lang="ru-RU" sz="1400" b="1" spc="-5">
                          <a:effectLst/>
                        </a:rPr>
                        <a:t> </a:t>
                      </a:r>
                      <a:r>
                        <a:rPr lang="ru-RU" sz="1400" b="1">
                          <a:effectLst/>
                        </a:rPr>
                        <a:t>проектов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практическое</a:t>
                      </a:r>
                      <a:r>
                        <a:rPr lang="ru-RU" sz="1400" b="1" spc="-25">
                          <a:effectLst/>
                        </a:rPr>
                        <a:t> </a:t>
                      </a:r>
                      <a:r>
                        <a:rPr lang="ru-RU" sz="1400" b="1">
                          <a:effectLst/>
                        </a:rPr>
                        <a:t>занятие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фабрика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0270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игра</a:t>
                      </a:r>
                      <a:r>
                        <a:rPr lang="ru-RU" sz="1400" b="1" spc="-20">
                          <a:effectLst/>
                        </a:rPr>
                        <a:t> </a:t>
                      </a:r>
                      <a:r>
                        <a:rPr lang="ru-RU" sz="1400" b="1">
                          <a:effectLst/>
                        </a:rPr>
                        <a:t>деловая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представление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фестиваль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0270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игра-путешествие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презентация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чемпионат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46406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игра</a:t>
                      </a:r>
                      <a:r>
                        <a:rPr lang="ru-RU" sz="1400" b="1" spc="-20">
                          <a:effectLst/>
                        </a:rPr>
                        <a:t> </a:t>
                      </a:r>
                      <a:r>
                        <a:rPr lang="ru-RU" sz="1400" b="1">
                          <a:effectLst/>
                        </a:rPr>
                        <a:t>сюжетно-ролевая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производственная</a:t>
                      </a:r>
                      <a:r>
                        <a:rPr lang="ru-RU" sz="1400" b="1" spc="-40">
                          <a:effectLst/>
                        </a:rPr>
                        <a:t> </a:t>
                      </a:r>
                      <a:r>
                        <a:rPr lang="ru-RU" sz="1400" b="1">
                          <a:effectLst/>
                        </a:rPr>
                        <a:t>бригада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шоу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0270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игровая</a:t>
                      </a:r>
                      <a:r>
                        <a:rPr lang="ru-RU" sz="1400" b="1" spc="-25">
                          <a:effectLst/>
                        </a:rPr>
                        <a:t> </a:t>
                      </a:r>
                      <a:r>
                        <a:rPr lang="ru-RU" sz="1400" b="1">
                          <a:effectLst/>
                        </a:rPr>
                        <a:t>программа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профильный</a:t>
                      </a:r>
                      <a:r>
                        <a:rPr lang="ru-RU" sz="1400" b="1" spc="-10">
                          <a:effectLst/>
                        </a:rPr>
                        <a:t> </a:t>
                      </a:r>
                      <a:r>
                        <a:rPr lang="ru-RU" sz="1400" b="1">
                          <a:effectLst/>
                        </a:rPr>
                        <a:t>лагерь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экзамен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0270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класс-концерт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поход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экскурсия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0270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КВН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размышление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экспедиция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0270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конкурс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рейд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эксперимент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0270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консультация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репетиция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эстафета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0270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конференция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ринг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ярмарка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0270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концерт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салон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</a:t>
                      </a:r>
                      <a:r>
                        <a:rPr lang="ru-RU" sz="1400" b="1" spc="-20" dirty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другие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524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8363272" cy="536145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/>
              <a:t>Способы определения результативности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данном подразделе следует указать методы отслеживания (диагностики) успешности овладения учащимися содержанием программы.</a:t>
            </a:r>
          </a:p>
          <a:p>
            <a:r>
              <a:rPr lang="ru-RU" dirty="0"/>
              <a:t>Возможно использование следующих методов отслеживания результативности:</a:t>
            </a:r>
          </a:p>
          <a:p>
            <a:pPr lvl="0"/>
            <a:r>
              <a:rPr lang="ru-RU" dirty="0"/>
              <a:t>Педагогическое наблюдение.</a:t>
            </a:r>
          </a:p>
          <a:p>
            <a:pPr lvl="0"/>
            <a:r>
              <a:rPr lang="ru-RU" dirty="0"/>
              <a:t>Педагогический анализ результатов анкетирования, тестирования, </a:t>
            </a:r>
            <a:r>
              <a:rPr lang="ru-RU" dirty="0" err="1"/>
              <a:t>зачѐтов</a:t>
            </a:r>
            <a:r>
              <a:rPr lang="ru-RU" dirty="0"/>
              <a:t>, </a:t>
            </a:r>
            <a:r>
              <a:rPr lang="ru-RU" dirty="0" err="1"/>
              <a:t>взаимозачѐтов</a:t>
            </a:r>
            <a:r>
              <a:rPr lang="ru-RU" dirty="0"/>
              <a:t>, опросов, выполнения учащимися диагностических заданий, участия обучающихся в мероприятиях (концертах, викторинах, соревнованиях, спектаклях), защиты проектов, решения задач поискового характера, активности обучающихся на занятиях и т.п.</a:t>
            </a:r>
          </a:p>
          <a:p>
            <a:pPr lvl="0"/>
            <a:r>
              <a:rPr lang="ru-RU" dirty="0"/>
              <a:t>Мониторинг. Для отслеживания результативности можно использовать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404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Мониторинг. Для </a:t>
            </a:r>
            <a:r>
              <a:rPr lang="ru-RU" sz="2800" dirty="0">
                <a:solidFill>
                  <a:srgbClr val="C00000"/>
                </a:solidFill>
              </a:rPr>
              <a:t>отслеживания результативности можно использовать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79998326"/>
              </p:ext>
            </p:extLst>
          </p:nvPr>
        </p:nvGraphicFramePr>
        <p:xfrm>
          <a:off x="467544" y="1340768"/>
          <a:ext cx="8147248" cy="38543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04583"/>
                <a:gridCol w="4442665"/>
              </a:tblGrid>
              <a:tr h="576064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indent="45021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Педагогический</a:t>
                      </a:r>
                      <a:r>
                        <a:rPr lang="ru-RU" sz="1400" spc="-4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мониторинг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3070" indent="45021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marR="433070" indent="45021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Мониторинг</a:t>
                      </a:r>
                      <a:r>
                        <a:rPr lang="ru-RU" sz="1400" spc="-2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образовательной</a:t>
                      </a:r>
                      <a:r>
                        <a:rPr lang="ru-RU" sz="1400" spc="-2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деятельности</a:t>
                      </a:r>
                      <a:r>
                        <a:rPr lang="ru-RU" sz="1400" spc="-2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детей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9941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контрольные</a:t>
                      </a:r>
                      <a:r>
                        <a:rPr lang="ru-RU" sz="1400" spc="-15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задания</a:t>
                      </a:r>
                      <a:r>
                        <a:rPr lang="ru-RU" sz="1400" spc="-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и</a:t>
                      </a:r>
                      <a:r>
                        <a:rPr lang="ru-RU" sz="1400" spc="-2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тесты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самооценка</a:t>
                      </a:r>
                      <a:r>
                        <a:rPr lang="ru-RU" sz="1400" spc="-15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обучающегося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82187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indent="45021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диагностика</a:t>
                      </a:r>
                      <a:r>
                        <a:rPr lang="ru-RU" sz="1400" spc="-2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личностного</a:t>
                      </a:r>
                      <a:r>
                        <a:rPr lang="ru-RU" sz="1400" spc="-1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роста</a:t>
                      </a:r>
                      <a:r>
                        <a:rPr lang="ru-RU" sz="1400" spc="-1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и</a:t>
                      </a:r>
                      <a:r>
                        <a:rPr lang="ru-RU" sz="1400" spc="-1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продвижения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indent="45021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ведение</a:t>
                      </a:r>
                      <a:r>
                        <a:rPr lang="ru-RU" sz="1400" spc="-2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зачетных</a:t>
                      </a:r>
                      <a:r>
                        <a:rPr lang="ru-RU" sz="1400" spc="-1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книжек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9941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indent="45021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анкетирование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indent="45021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ведение</a:t>
                      </a:r>
                      <a:r>
                        <a:rPr lang="ru-RU" sz="1400" spc="-2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творческого</a:t>
                      </a:r>
                      <a:r>
                        <a:rPr lang="ru-RU" sz="1400" spc="-1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дневника</a:t>
                      </a:r>
                      <a:r>
                        <a:rPr lang="ru-RU" sz="1400" spc="-2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обучающегося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10179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indent="45021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педагогические</a:t>
                      </a:r>
                      <a:r>
                        <a:rPr lang="ru-RU" sz="1400" spc="-3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отзывы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indent="45021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оформление</a:t>
                      </a:r>
                      <a:r>
                        <a:rPr lang="ru-RU" sz="1400" spc="-35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листов</a:t>
                      </a:r>
                      <a:r>
                        <a:rPr lang="ru-RU" sz="1400" spc="-3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индивидуального</a:t>
                      </a:r>
                      <a:r>
                        <a:rPr lang="ru-RU" sz="1400" spc="-2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образовательного</a:t>
                      </a:r>
                      <a:r>
                        <a:rPr lang="ru-RU" sz="1400" spc="-2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маршрута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76064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indent="45021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ведение</a:t>
                      </a:r>
                      <a:r>
                        <a:rPr lang="ru-RU" sz="1400" spc="-25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журнала</a:t>
                      </a:r>
                      <a:r>
                        <a:rPr lang="ru-RU" sz="1400" spc="-1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учета</a:t>
                      </a:r>
                      <a:r>
                        <a:rPr lang="ru-RU" sz="1400" spc="-2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или</a:t>
                      </a:r>
                      <a:r>
                        <a:rPr lang="ru-RU" sz="1400" spc="-2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педагогического</a:t>
                      </a:r>
                      <a:r>
                        <a:rPr lang="ru-RU" sz="1400" spc="-2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дневника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indent="45021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ведение</a:t>
                      </a:r>
                      <a:r>
                        <a:rPr lang="ru-RU" sz="1400" spc="-25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летописи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9941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введение</a:t>
                      </a:r>
                      <a:r>
                        <a:rPr lang="ru-RU" sz="1400" spc="-15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оценочной</a:t>
                      </a:r>
                      <a:r>
                        <a:rPr lang="ru-RU" sz="1400" spc="-2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системы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indent="45021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оформление</a:t>
                      </a:r>
                      <a:r>
                        <a:rPr lang="ru-RU" sz="1400" spc="-20" dirty="0" smtClean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фотоотчѐтов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398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Технические требования к оформлению программ дополнительного образования</a:t>
            </a:r>
            <a:br>
              <a:rPr lang="ru-RU" sz="3200" b="1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/>
          </p:nvPr>
        </p:nvSpPr>
        <p:spPr>
          <a:xfrm>
            <a:off x="467544" y="1916832"/>
            <a:ext cx="8229326" cy="3977280"/>
          </a:xfrm>
        </p:spPr>
        <p:txBody>
          <a:bodyPr/>
          <a:lstStyle/>
          <a:p>
            <a:r>
              <a:rPr lang="ru-RU" sz="1600" b="1" i="1" dirty="0"/>
              <a:t>Текст </a:t>
            </a:r>
            <a:r>
              <a:rPr lang="ru-RU" sz="1600" b="1" dirty="0"/>
              <a:t>должен </a:t>
            </a:r>
            <a:r>
              <a:rPr lang="ru-RU" sz="1600" dirty="0"/>
              <a:t>быть набран на компьютере в текстовом редакторе </a:t>
            </a:r>
            <a:r>
              <a:rPr lang="ru-RU" sz="1600" dirty="0" err="1"/>
              <a:t>Microsoft</a:t>
            </a:r>
            <a:r>
              <a:rPr lang="ru-RU" sz="1600" dirty="0"/>
              <a:t> </a:t>
            </a:r>
            <a:r>
              <a:rPr lang="ru-RU" sz="1600" dirty="0" err="1"/>
              <a:t>Word</a:t>
            </a:r>
            <a:r>
              <a:rPr lang="ru-RU" sz="1600" dirty="0"/>
              <a:t>, шрифтом </a:t>
            </a:r>
            <a:r>
              <a:rPr lang="ru-RU" sz="1600" dirty="0" err="1"/>
              <a:t>Times</a:t>
            </a:r>
            <a:r>
              <a:rPr lang="ru-RU" sz="1600" dirty="0"/>
              <a:t> </a:t>
            </a:r>
            <a:r>
              <a:rPr lang="ru-RU" sz="1600" dirty="0" err="1"/>
              <a:t>New</a:t>
            </a:r>
            <a:r>
              <a:rPr lang="ru-RU" sz="1600" dirty="0"/>
              <a:t> </a:t>
            </a:r>
            <a:r>
              <a:rPr lang="ru-RU" sz="1600" dirty="0" err="1"/>
              <a:t>Roman</a:t>
            </a:r>
            <a:r>
              <a:rPr lang="ru-RU" sz="1600" dirty="0"/>
              <a:t> </a:t>
            </a:r>
            <a:r>
              <a:rPr lang="ru-RU" sz="1600" dirty="0" err="1"/>
              <a:t>Cyr</a:t>
            </a:r>
            <a:r>
              <a:rPr lang="ru-RU" sz="1600" dirty="0"/>
              <a:t>, 14, одинарный межстрочный интервал, выравнивание по ширине, абзац 1,25 см, на бумаге формата А4 (210x297 мм). Поля: слева – 30 мм, справа – 15 мм, снизу и сверху – 20 мм.</a:t>
            </a:r>
          </a:p>
          <a:p>
            <a:r>
              <a:rPr lang="ru-RU" sz="1600" dirty="0"/>
              <a:t>Текст набирать единым шрифтом. Для оформления внутри текста можно использовать полужирное и курсивное начертание. Пробелы перед знаками препинания (кроме тире) не ставятся.</a:t>
            </a:r>
          </a:p>
          <a:p>
            <a:r>
              <a:rPr lang="ru-RU" sz="1600" b="1" i="1" dirty="0"/>
              <a:t>Требования к нумерации страниц</a:t>
            </a:r>
            <a:endParaRPr lang="ru-RU" sz="1600" b="1" dirty="0"/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Страницы нумеруются последовательно, начиная с 3-й страницы, т. е. после титульного листа и содержания, далее последовательная нумерация всех листов. Номер страницы располагается в нижнем правом углу.</a:t>
            </a:r>
          </a:p>
          <a:p>
            <a:r>
              <a:rPr lang="ru-RU" sz="1600" i="1" dirty="0"/>
              <a:t>Требования к заголовкам</a:t>
            </a:r>
            <a:endParaRPr lang="ru-RU" sz="1600" dirty="0"/>
          </a:p>
          <a:p>
            <a:r>
              <a:rPr lang="ru-RU" sz="1600" dirty="0"/>
              <a:t>Заголовки набираются полужирным шрифтом (шрифт 14 пт.), выравнивание по центру, точка в конце заголовка не ставится. Заголовок, состоящий из двух и более строк, печатается через один междустрочный интервал. Заголовок не имеет переносов, то есть на конце строки слово должно быть обязательно полным. Заголовок отделяется от предыдущего текста – одним интервалом, если есть подзаголовок – двумя.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584099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11560" y="2996952"/>
            <a:ext cx="8229191" cy="1144620"/>
          </a:xfrm>
        </p:spPr>
        <p:txBody>
          <a:bodyPr/>
          <a:lstStyle/>
          <a:p>
            <a:r>
              <a:rPr lang="ru-RU" sz="1600" b="1" i="1" dirty="0"/>
              <a:t>Требования к приложениям</a:t>
            </a:r>
            <a:endParaRPr lang="ru-RU" sz="1600" b="1" dirty="0"/>
          </a:p>
          <a:p>
            <a:pPr algn="just"/>
            <a:r>
              <a:rPr lang="ru-RU" sz="1600" dirty="0" smtClean="0"/>
              <a:t>                 Материал</a:t>
            </a:r>
            <a:r>
              <a:rPr lang="ru-RU" sz="1600" dirty="0"/>
              <a:t>, дополняющий текст документа, допускается помещать в приложениях. Приложениями могут быть, например, графический материал, таблицы большого формата, расчеты, игры, сценарии, сборники песен и т.д.</a:t>
            </a:r>
          </a:p>
          <a:p>
            <a:pPr algn="just"/>
            <a:r>
              <a:rPr lang="ru-RU" sz="1600" dirty="0" smtClean="0"/>
              <a:t>                Приложение </a:t>
            </a:r>
            <a:r>
              <a:rPr lang="ru-RU" sz="1600" dirty="0"/>
              <a:t>оформляют как продолжение данного документа на последующих его листах или выпускают в виде самостоятельного документа.</a:t>
            </a:r>
          </a:p>
          <a:p>
            <a:pPr algn="just"/>
            <a:r>
              <a:rPr lang="ru-RU" sz="1600" dirty="0"/>
              <a:t>В тексте документа на все приложения должны быть даны ссылки. Приложения располагают в порядке ссылок на них в тексте документа.</a:t>
            </a:r>
          </a:p>
          <a:p>
            <a:pPr algn="just"/>
            <a:r>
              <a:rPr lang="ru-RU" sz="1600" dirty="0" smtClean="0"/>
              <a:t>                Каждое </a:t>
            </a:r>
            <a:r>
              <a:rPr lang="ru-RU" sz="1600" dirty="0"/>
              <a:t>приложение следует начинать с новой страницы с указанием наверху в верхнем правом углу страницы со слова «Приложение 1».</a:t>
            </a:r>
          </a:p>
          <a:p>
            <a:pPr algn="just"/>
            <a:r>
              <a:rPr lang="ru-RU" sz="1600" dirty="0" smtClean="0"/>
              <a:t>                Приложение </a:t>
            </a:r>
            <a:r>
              <a:rPr lang="ru-RU" sz="1600" dirty="0"/>
              <a:t>должно иметь заголовок, который записывают симметрично относительно текста с прописной буквы отдельной строкой.</a:t>
            </a:r>
          </a:p>
          <a:p>
            <a:pPr algn="just"/>
            <a:r>
              <a:rPr lang="ru-RU" sz="1600" dirty="0" smtClean="0"/>
              <a:t>               Приложения </a:t>
            </a:r>
            <a:r>
              <a:rPr lang="ru-RU" sz="1600" dirty="0"/>
              <a:t>обозначают арабскими цифрами, начиная с 1. После слова «Приложение» следует цифра, обозначающая его последовательность.</a:t>
            </a:r>
          </a:p>
          <a:p>
            <a:pPr algn="just"/>
            <a:r>
              <a:rPr lang="ru-RU" sz="1600" dirty="0" smtClean="0"/>
              <a:t>               Если </a:t>
            </a:r>
            <a:r>
              <a:rPr lang="ru-RU" sz="1600" dirty="0"/>
              <a:t>в документе одно приложение, оно обозначается «Приложение 1».</a:t>
            </a:r>
          </a:p>
          <a:p>
            <a:pPr algn="just"/>
            <a:r>
              <a:rPr lang="ru-RU" sz="1600" dirty="0"/>
              <a:t>Текст каждого приложения, при необходимости, может быть разделен на разделы, подразделы, пункты, подпункты, которые нумеруют в пределах каждого приложения. Перед номером ставится обозначение этого приложения.</a:t>
            </a:r>
          </a:p>
          <a:p>
            <a:pPr algn="just"/>
            <a:r>
              <a:rPr lang="ru-RU" sz="1600" dirty="0" smtClean="0"/>
              <a:t>               Приложения </a:t>
            </a:r>
            <a:r>
              <a:rPr lang="ru-RU" sz="1600" dirty="0"/>
              <a:t>должны иметь общую с остальной частью документа сквозную нумерацию страниц.</a:t>
            </a:r>
          </a:p>
          <a:p>
            <a:pPr algn="just"/>
            <a:r>
              <a:rPr lang="ru-RU" sz="1600" dirty="0" smtClean="0"/>
              <a:t>                Все </a:t>
            </a:r>
            <a:r>
              <a:rPr lang="ru-RU" sz="1600" dirty="0"/>
              <a:t>приложения должны быть перечислены в содержании документа (при наличии) с указанием их номеров и заголовков.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42855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005" y="273600"/>
            <a:ext cx="8229191" cy="707128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Список литературы.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67544" y="3068960"/>
            <a:ext cx="8229191" cy="1144620"/>
          </a:xfrm>
        </p:spPr>
        <p:txBody>
          <a:bodyPr/>
          <a:lstStyle/>
          <a:p>
            <a:pPr algn="just"/>
            <a:r>
              <a:rPr lang="ru-RU" sz="2400" dirty="0"/>
              <a:t>В этот раздел программы включаются:</a:t>
            </a:r>
          </a:p>
          <a:p>
            <a:pPr algn="just"/>
            <a:r>
              <a:rPr lang="ru-RU" sz="2400" dirty="0"/>
              <a:t>•	список литературы, использованной при составлении данной программы (рекомендованный педагогам);</a:t>
            </a:r>
          </a:p>
          <a:p>
            <a:pPr algn="just"/>
            <a:r>
              <a:rPr lang="ru-RU" sz="2400" dirty="0"/>
              <a:t>•	список литературы, рекомендованный детям и родителям в помощь освоения программы.</a:t>
            </a:r>
          </a:p>
          <a:p>
            <a:pPr algn="just"/>
            <a:r>
              <a:rPr lang="ru-RU" sz="2400" dirty="0"/>
              <a:t>Эти списки составляются по следующей форме:</a:t>
            </a:r>
          </a:p>
          <a:p>
            <a:pPr algn="just"/>
            <a:r>
              <a:rPr lang="ru-RU" sz="2400" dirty="0"/>
              <a:t>Фамилия, инициалы автора; название; место издания, издательство; год издания</a:t>
            </a:r>
          </a:p>
          <a:p>
            <a:pPr algn="just"/>
            <a:r>
              <a:rPr lang="ru-RU" sz="2400" dirty="0"/>
              <a:t>Приложения к программе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53883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zer\Desktop\семинар по программам\xUtOdrVuO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65" b="5412"/>
          <a:stretch/>
        </p:blipFill>
        <p:spPr bwMode="auto">
          <a:xfrm>
            <a:off x="10264" y="101748"/>
            <a:ext cx="900250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027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zer\Desktop\семинар по программам\Скриншот 21.10.21_12.47.3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5" t="7166" b="3709"/>
          <a:stretch/>
        </p:blipFill>
        <p:spPr bwMode="auto">
          <a:xfrm>
            <a:off x="179512" y="260648"/>
            <a:ext cx="885583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92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9154905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1551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zer\Desktop\семинар по программам\Скриншот 21.10.21_12.47.5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" t="7888" r="2610" b="5021"/>
          <a:stretch/>
        </p:blipFill>
        <p:spPr bwMode="auto">
          <a:xfrm>
            <a:off x="107504" y="116632"/>
            <a:ext cx="900577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9729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zer\Desktop\семинар по программам\Скриншот 21.10.21_12.48.2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1" t="7771" r="5481" b="16513"/>
          <a:stretch/>
        </p:blipFill>
        <p:spPr bwMode="auto">
          <a:xfrm>
            <a:off x="107504" y="144244"/>
            <a:ext cx="8928992" cy="645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0489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8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78266189-6F02-2549-A431-99CCA56B0E3E}"/>
              </a:ext>
            </a:extLst>
          </p:cNvPr>
          <p:cNvSpPr txBox="1">
            <a:spLocks/>
          </p:cNvSpPr>
          <p:nvPr/>
        </p:nvSpPr>
        <p:spPr>
          <a:xfrm>
            <a:off x="611560" y="964838"/>
            <a:ext cx="8280919" cy="5416490"/>
          </a:xfrm>
          <a:prstGeom prst="rect">
            <a:avLst/>
          </a:prstGeom>
        </p:spPr>
        <p:txBody>
          <a:bodyPr lIns="38405" tIns="19202" rIns="38405" bIns="19202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Образовательная деятельность </a:t>
            </a:r>
            <a:r>
              <a:rPr lang="ru-RU" sz="2400" dirty="0"/>
              <a:t>- деятельность по реализации образовательных программ.</a:t>
            </a:r>
          </a:p>
          <a:p>
            <a:pPr marL="0" indent="0">
              <a:buNone/>
            </a:pPr>
            <a:r>
              <a:rPr lang="ru-RU" sz="2400" dirty="0"/>
              <a:t>Образовательные программы определяют содержание образования.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К дополнительным образовательным программам относятся:</a:t>
            </a:r>
          </a:p>
          <a:p>
            <a:pPr marL="0" indent="0">
              <a:buNone/>
            </a:pPr>
            <a:r>
              <a:rPr lang="ru-RU" sz="2400" dirty="0"/>
              <a:t>1) дополнительные общеобразовательные программы - дополнительные общеразвивающие программы, дополнительные предпрофессиональные программы;</a:t>
            </a:r>
          </a:p>
          <a:p>
            <a:pPr marL="0" indent="0">
              <a:buNone/>
            </a:pPr>
            <a:r>
              <a:rPr lang="ru-RU" sz="2400" dirty="0"/>
              <a:t>2) дополнительные профессиональные программы - программы повышения квалификации, программы профессиональной переподготовки.</a:t>
            </a: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xmlns="" id="{F8E00255-A60C-B247-968B-0A73A676EFF9}"/>
              </a:ext>
            </a:extLst>
          </p:cNvPr>
          <p:cNvSpPr/>
          <p:nvPr/>
        </p:nvSpPr>
        <p:spPr>
          <a:xfrm>
            <a:off x="2115313" y="351210"/>
            <a:ext cx="5319076" cy="445181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9938" tIns="29938" rIns="29938" bIns="29938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500" b="1" spc="-36" dirty="0">
                <a:solidFill>
                  <a:srgbClr val="43488A"/>
                </a:solidFill>
                <a:latin typeface="PT Sans"/>
              </a:rPr>
              <a:t>Образовательная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31806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Дополнительная общеобразовательная программа является нормативным документом, содержащим максимально полную информацию о предлагаемом детям дополнительном образовании по определенному виду деятельности, имеющим конкретные образовательные цели и диагностируемые образовательные результаты. Согласно</a:t>
            </a:r>
          </a:p>
          <a:p>
            <a:r>
              <a:rPr lang="ru-RU" dirty="0"/>
              <a:t>статье 2, пункта 9 главы Федерального закона от 29.12.2012</a:t>
            </a:r>
          </a:p>
          <a:p>
            <a:r>
              <a:rPr lang="ru-RU" dirty="0"/>
              <a:t>№ 273-ФЗ «Об образовании в Российской Федерации»</a:t>
            </a:r>
          </a:p>
          <a:p>
            <a:r>
              <a:rPr lang="ru-RU" dirty="0"/>
              <a:t>программа должна содержать элементы: </a:t>
            </a:r>
          </a:p>
        </p:txBody>
      </p:sp>
    </p:spTree>
    <p:extLst>
      <p:ext uri="{BB962C8B-B14F-4D97-AF65-F5344CB8AC3E}">
        <p14:creationId xmlns:p14="http://schemas.microsoft.com/office/powerpoint/2010/main" val="66228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590465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объем,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содержание,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планируемые результаты, </a:t>
            </a:r>
            <a:endParaRPr lang="ru-RU" dirty="0" smtClean="0"/>
          </a:p>
          <a:p>
            <a:r>
              <a:rPr lang="ru-RU" dirty="0" smtClean="0"/>
              <a:t>организационно-педагогические </a:t>
            </a:r>
            <a:r>
              <a:rPr lang="ru-RU" dirty="0"/>
              <a:t>условия,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формы аттестации, </a:t>
            </a:r>
            <a:endParaRPr lang="ru-RU" dirty="0" smtClean="0"/>
          </a:p>
          <a:p>
            <a:r>
              <a:rPr lang="ru-RU" dirty="0" smtClean="0"/>
              <a:t>учебный </a:t>
            </a:r>
            <a:r>
              <a:rPr lang="ru-RU" dirty="0"/>
              <a:t>план, </a:t>
            </a:r>
            <a:endParaRPr lang="ru-RU" dirty="0" smtClean="0"/>
          </a:p>
          <a:p>
            <a:r>
              <a:rPr lang="ru-RU" dirty="0" smtClean="0"/>
              <a:t>календарный </a:t>
            </a:r>
            <a:r>
              <a:rPr lang="ru-RU" dirty="0"/>
              <a:t>учебный график,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рабочие программы учебных предметов, курсов, дисциплин (модулей), </a:t>
            </a:r>
            <a:endParaRPr lang="ru-RU" dirty="0" smtClean="0"/>
          </a:p>
          <a:p>
            <a:r>
              <a:rPr lang="ru-RU" dirty="0" smtClean="0"/>
              <a:t>оценочные </a:t>
            </a:r>
            <a:r>
              <a:rPr lang="ru-RU" dirty="0"/>
              <a:t>материалы, </a:t>
            </a:r>
            <a:endParaRPr lang="ru-RU" dirty="0" smtClean="0"/>
          </a:p>
          <a:p>
            <a:r>
              <a:rPr lang="ru-RU" dirty="0" smtClean="0"/>
              <a:t>методические </a:t>
            </a:r>
            <a:r>
              <a:rPr lang="ru-RU" dirty="0"/>
              <a:t>материалы,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иные компоненты.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противном случае, при отсутствии каких-либо из перечисленных элементов, документ не может называться «образовательной программой».</a:t>
            </a:r>
          </a:p>
        </p:txBody>
      </p:sp>
    </p:spTree>
    <p:extLst>
      <p:ext uri="{BB962C8B-B14F-4D97-AF65-F5344CB8AC3E}">
        <p14:creationId xmlns:p14="http://schemas.microsoft.com/office/powerpoint/2010/main" val="132989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Исходя из сказанного, структура дополнительной общеобразовательной программы может выглядеть следующим образом: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i="1" dirty="0"/>
              <a:t>Титульный лист.</a:t>
            </a:r>
          </a:p>
          <a:p>
            <a:r>
              <a:rPr lang="ru-RU" sz="1800" b="1" i="1" dirty="0"/>
              <a:t>Раздел 1. Комплекс основных характеристик образования. </a:t>
            </a:r>
            <a:r>
              <a:rPr lang="ru-RU" sz="1800" i="1" dirty="0"/>
              <a:t>Пояснительная записка (общая характеристика программы). Цели и задачи программы.</a:t>
            </a:r>
            <a:endParaRPr lang="ru-RU" sz="1800" dirty="0"/>
          </a:p>
          <a:p>
            <a:r>
              <a:rPr lang="ru-RU" sz="1800" i="1" dirty="0"/>
              <a:t>Содержание программы: учебный план, содержание учебного плана. Планируемые результаты.</a:t>
            </a:r>
          </a:p>
          <a:p>
            <a:r>
              <a:rPr lang="ru-RU" sz="1800" b="1" i="1" dirty="0"/>
              <a:t>Раздел 2. Комплекс организационно – педагогических условий.</a:t>
            </a:r>
            <a:endParaRPr lang="ru-RU" sz="1800" dirty="0"/>
          </a:p>
          <a:p>
            <a:r>
              <a:rPr lang="ru-RU" sz="1800" b="1" i="1" dirty="0"/>
              <a:t>Календарный учебный график.</a:t>
            </a:r>
          </a:p>
          <a:p>
            <a:r>
              <a:rPr lang="ru-RU" sz="1800" i="1" dirty="0"/>
              <a:t>Условия реализации программы (материально – техническое, кадровое, информационно-методическое обеспечение). Формы аттестации. Оценочные материалы. Методические материалы.</a:t>
            </a:r>
            <a:endParaRPr lang="ru-RU" sz="1800" dirty="0"/>
          </a:p>
          <a:p>
            <a:r>
              <a:rPr lang="ru-RU" sz="1800" b="1" i="1" dirty="0"/>
              <a:t>Список литературы.</a:t>
            </a:r>
          </a:p>
          <a:p>
            <a:r>
              <a:rPr lang="ru-RU" sz="1800" i="1" dirty="0"/>
              <a:t>Приложение.	Рабочие	программы	учебных	предметов,	курсов,	дисциплин	(модулей).	Учебно- тематический план.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63747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Титульный	лист программы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779912" y="1268760"/>
            <a:ext cx="5184576" cy="5429200"/>
          </a:xfrm>
        </p:spPr>
        <p:txBody>
          <a:bodyPr>
            <a:noAutofit/>
          </a:bodyPr>
          <a:lstStyle/>
          <a:p>
            <a:r>
              <a:rPr lang="ru-RU" sz="1400" dirty="0"/>
              <a:t>Орган		управления образованием, наименование образовательной организации,	</a:t>
            </a:r>
            <a:endParaRPr lang="ru-RU" sz="1400" dirty="0" smtClean="0"/>
          </a:p>
          <a:p>
            <a:r>
              <a:rPr lang="ru-RU" sz="1400" dirty="0" smtClean="0"/>
              <a:t>гриф </a:t>
            </a:r>
            <a:r>
              <a:rPr lang="ru-RU" sz="1400" dirty="0"/>
              <a:t>утверждения	программы, </a:t>
            </a:r>
            <a:r>
              <a:rPr lang="ru-RU" sz="1400" dirty="0" smtClean="0"/>
              <a:t>название/</a:t>
            </a:r>
          </a:p>
          <a:p>
            <a:r>
              <a:rPr lang="ru-RU" sz="1400" dirty="0" smtClean="0"/>
              <a:t>название </a:t>
            </a:r>
            <a:r>
              <a:rPr lang="ru-RU" sz="1400" dirty="0"/>
              <a:t>программы, направленность и </a:t>
            </a:r>
            <a:r>
              <a:rPr lang="ru-RU" sz="1400" dirty="0" smtClean="0"/>
              <a:t>уровень программы</a:t>
            </a:r>
            <a:r>
              <a:rPr lang="ru-RU" sz="1400" dirty="0"/>
              <a:t>, категория и возраст учащихся, срок реализации программы,</a:t>
            </a:r>
          </a:p>
          <a:p>
            <a:r>
              <a:rPr lang="ru-RU" sz="1400" dirty="0"/>
              <a:t>ФИО, должность автора (</a:t>
            </a:r>
            <a:r>
              <a:rPr lang="ru-RU" sz="1400" dirty="0" err="1"/>
              <a:t>ов</a:t>
            </a:r>
            <a:r>
              <a:rPr lang="ru-RU" sz="1400" dirty="0"/>
              <a:t>) </a:t>
            </a:r>
            <a:r>
              <a:rPr lang="ru-RU" sz="1400" dirty="0" smtClean="0"/>
              <a:t>программы (прописывается полностью),</a:t>
            </a:r>
          </a:p>
          <a:p>
            <a:r>
              <a:rPr lang="ru-RU" sz="1400" dirty="0" smtClean="0"/>
              <a:t> населенный пункт </a:t>
            </a:r>
            <a:r>
              <a:rPr lang="ru-RU" sz="1400" dirty="0"/>
              <a:t>(г., с., </a:t>
            </a:r>
            <a:r>
              <a:rPr lang="ru-RU" sz="1400" dirty="0" err="1"/>
              <a:t>пгт</a:t>
            </a:r>
            <a:r>
              <a:rPr lang="ru-RU" sz="1400" dirty="0"/>
              <a:t>) и год её разработки.</a:t>
            </a:r>
          </a:p>
          <a:p>
            <a:r>
              <a:rPr lang="ru-RU" sz="1400" dirty="0"/>
              <a:t>Уровень программы</a:t>
            </a:r>
          </a:p>
          <a:p>
            <a:r>
              <a:rPr lang="ru-RU" sz="1400" dirty="0"/>
              <a:t>(ознакомительный – базовый – продвинутый; </a:t>
            </a:r>
            <a:r>
              <a:rPr lang="ru-RU" sz="1400" dirty="0" err="1"/>
              <a:t>разноуровневая</a:t>
            </a:r>
            <a:r>
              <a:rPr lang="ru-RU" sz="1400" dirty="0"/>
              <a:t>)</a:t>
            </a:r>
          </a:p>
          <a:p>
            <a:endParaRPr lang="ru-RU" sz="1400" dirty="0"/>
          </a:p>
          <a:p>
            <a:r>
              <a:rPr lang="ru-RU" sz="1400" dirty="0"/>
              <a:t>Особенности программы:</a:t>
            </a:r>
          </a:p>
          <a:p>
            <a:r>
              <a:rPr lang="ru-RU" sz="1400" dirty="0"/>
              <a:t>- </a:t>
            </a:r>
            <a:r>
              <a:rPr lang="ru-RU" sz="1400" dirty="0" err="1"/>
              <a:t>разноуровневая</a:t>
            </a:r>
            <a:endParaRPr lang="ru-RU" sz="1400" dirty="0"/>
          </a:p>
          <a:p>
            <a:r>
              <a:rPr lang="ru-RU" sz="1400" dirty="0"/>
              <a:t>-	модульная</a:t>
            </a:r>
          </a:p>
          <a:p>
            <a:r>
              <a:rPr lang="ru-RU" sz="1400" dirty="0"/>
              <a:t>-	сетевая</a:t>
            </a:r>
          </a:p>
          <a:p>
            <a:r>
              <a:rPr lang="ru-RU" sz="1400" dirty="0"/>
              <a:t>-	дистанционная</a:t>
            </a:r>
          </a:p>
          <a:p>
            <a:r>
              <a:rPr lang="ru-RU" sz="1400" dirty="0"/>
              <a:t>–	с применением дистанционных технологий</a:t>
            </a:r>
          </a:p>
          <a:p>
            <a:r>
              <a:rPr lang="ru-RU" sz="1400" dirty="0"/>
              <a:t>–	адаптированная (для особых категорий)</a:t>
            </a:r>
          </a:p>
          <a:p>
            <a:endParaRPr lang="ru-RU" sz="1600" dirty="0"/>
          </a:p>
        </p:txBody>
      </p:sp>
      <p:pic>
        <p:nvPicPr>
          <p:cNvPr id="2052" name="Picture 4" descr="C:\Users\uzer\Desktop\семинар по программам\Скриншот 21.10.21_15.54.4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37" y="1124744"/>
            <a:ext cx="3683029" cy="531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563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2877</Words>
  <Application>Microsoft Office PowerPoint</Application>
  <PresentationFormat>Экран (4:3)</PresentationFormat>
  <Paragraphs>592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Алгоритм написания дополнительной общеобразовательной общеразвивающей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Исходя из сказанного, структура дополнительной общеобразовательной программы может выглядеть следующим образом:</vt:lpstr>
      <vt:lpstr>Титульный лист программы</vt:lpstr>
      <vt:lpstr>Раздел №1. «Комплекс основных характеристик программы</vt:lpstr>
      <vt:lpstr>новизна </vt:lpstr>
      <vt:lpstr> </vt:lpstr>
      <vt:lpstr>адресат программы</vt:lpstr>
      <vt:lpstr>формы обучения </vt:lpstr>
      <vt:lpstr>-объём и срок освоения программы -</vt:lpstr>
      <vt:lpstr>Особое внимание!!!</vt:lpstr>
      <vt:lpstr>Цель и задачи программы</vt:lpstr>
      <vt:lpstr>Задачи</vt:lpstr>
      <vt:lpstr>Формулировать задачи следует в едином ключе, придерживаясь во всех формулировках одной грамматической формы: </vt:lpstr>
      <vt:lpstr>Варианты формулировок задач. </vt:lpstr>
      <vt:lpstr>СОДЕРЖАНИЕ ПРОГРАММЫ</vt:lpstr>
      <vt:lpstr>Презентация PowerPoint</vt:lpstr>
      <vt:lpstr>Планируемые результаты</vt:lpstr>
      <vt:lpstr>Презентация PowerPoint</vt:lpstr>
      <vt:lpstr>Раздел №2 «Комплекс организационно- педагогических условий»</vt:lpstr>
      <vt:lpstr>Календарно- тематический план </vt:lpstr>
      <vt:lpstr>Условия реализации программы</vt:lpstr>
      <vt:lpstr>Форма аттестации</vt:lpstr>
      <vt:lpstr>Оценочные материалы</vt:lpstr>
      <vt:lpstr>Рабочие программы учебных предметов, дисциплин (модулей)1</vt:lpstr>
      <vt:lpstr>Методические материалы </vt:lpstr>
      <vt:lpstr>Формы проведения занятий</vt:lpstr>
      <vt:lpstr>Презентация PowerPoint</vt:lpstr>
      <vt:lpstr>Мониторинг. Для отслеживания результативности можно использовать</vt:lpstr>
      <vt:lpstr>Технические требования к оформлению программ дополнительного образования </vt:lpstr>
      <vt:lpstr>Презентация PowerPoint</vt:lpstr>
      <vt:lpstr>Список литературы.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uzer</cp:lastModifiedBy>
  <cp:revision>22</cp:revision>
  <dcterms:created xsi:type="dcterms:W3CDTF">2021-10-21T03:59:27Z</dcterms:created>
  <dcterms:modified xsi:type="dcterms:W3CDTF">2021-10-21T21:56:08Z</dcterms:modified>
</cp:coreProperties>
</file>